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Raleway" charset="1" panose="020B0503030101060003"/>
      <p:regular r:id="rId23"/>
    </p:embeddedFont>
    <p:embeddedFont>
      <p:font typeface="Open Sans Bold" charset="1" panose="020B0806030504020204"/>
      <p:regular r:id="rId24"/>
    </p:embeddedFont>
    <p:embeddedFont>
      <p:font typeface="Open Sans" charset="1" panose="020B0606030504020204"/>
      <p:regular r:id="rId25"/>
    </p:embeddedFont>
    <p:embeddedFont>
      <p:font typeface="Open Sans Italics" charset="1" panose="020B0606030504020204"/>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2.png" Type="http://schemas.openxmlformats.org/officeDocument/2006/relationships/image"/><Relationship Id="rId4" Target="../media/image33.jpeg" Type="http://schemas.openxmlformats.org/officeDocument/2006/relationships/image"/><Relationship Id="rId5" Target="../media/image34.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0" y="1820023"/>
            <a:ext cx="18288000" cy="6646955"/>
            <a:chOff x="0" y="0"/>
            <a:chExt cx="24384000" cy="8862607"/>
          </a:xfrm>
        </p:grpSpPr>
        <p:pic>
          <p:nvPicPr>
            <p:cNvPr name="Picture 3" id="3"/>
            <p:cNvPicPr>
              <a:picLocks noChangeAspect="true"/>
            </p:cNvPicPr>
            <p:nvPr/>
          </p:nvPicPr>
          <p:blipFill>
            <a:blip r:embed="rId2"/>
            <a:srcRect l="0" t="17548" r="0" b="17548"/>
            <a:stretch>
              <a:fillRect/>
            </a:stretch>
          </p:blipFill>
          <p:spPr>
            <a:xfrm flipH="false" flipV="false">
              <a:off x="0" y="0"/>
              <a:ext cx="24384000" cy="8862607"/>
            </a:xfrm>
            <a:prstGeom prst="rect">
              <a:avLst/>
            </a:prstGeom>
          </p:spPr>
        </p:pic>
      </p:grpSp>
      <p:grpSp>
        <p:nvGrpSpPr>
          <p:cNvPr name="Group 4" id="4"/>
          <p:cNvGrpSpPr/>
          <p:nvPr/>
        </p:nvGrpSpPr>
        <p:grpSpPr>
          <a:xfrm rot="0">
            <a:off x="4056209" y="3809367"/>
            <a:ext cx="10175582" cy="2668266"/>
            <a:chOff x="0" y="0"/>
            <a:chExt cx="7826849" cy="2052375"/>
          </a:xfrm>
        </p:grpSpPr>
        <p:sp>
          <p:nvSpPr>
            <p:cNvPr name="Freeform 5" id="5"/>
            <p:cNvSpPr/>
            <p:nvPr/>
          </p:nvSpPr>
          <p:spPr>
            <a:xfrm flipH="false" flipV="false" rot="0">
              <a:off x="0" y="0"/>
              <a:ext cx="7826849" cy="2052375"/>
            </a:xfrm>
            <a:custGeom>
              <a:avLst/>
              <a:gdLst/>
              <a:ahLst/>
              <a:cxnLst/>
              <a:rect r="r" b="b" t="t" l="l"/>
              <a:pathLst>
                <a:path h="2052375" w="7826849">
                  <a:moveTo>
                    <a:pt x="0" y="0"/>
                  </a:moveTo>
                  <a:lnTo>
                    <a:pt x="7826849" y="0"/>
                  </a:lnTo>
                  <a:lnTo>
                    <a:pt x="7826849" y="2052375"/>
                  </a:lnTo>
                  <a:lnTo>
                    <a:pt x="0" y="2052375"/>
                  </a:lnTo>
                  <a:close/>
                </a:path>
              </a:pathLst>
            </a:custGeom>
            <a:solidFill>
              <a:srgbClr val="DDD0BC">
                <a:alpha val="84706"/>
              </a:srgbClr>
            </a:solidFill>
          </p:spPr>
        </p:sp>
      </p:grpSp>
      <p:sp>
        <p:nvSpPr>
          <p:cNvPr name="Freeform 6" id="6"/>
          <p:cNvSpPr/>
          <p:nvPr/>
        </p:nvSpPr>
        <p:spPr>
          <a:xfrm flipH="false" flipV="false" rot="0">
            <a:off x="11651465" y="5264139"/>
            <a:ext cx="1573459" cy="1086436"/>
          </a:xfrm>
          <a:custGeom>
            <a:avLst/>
            <a:gdLst/>
            <a:ahLst/>
            <a:cxnLst/>
            <a:rect r="r" b="b" t="t" l="l"/>
            <a:pathLst>
              <a:path h="1086436" w="1573459">
                <a:moveTo>
                  <a:pt x="0" y="0"/>
                </a:moveTo>
                <a:lnTo>
                  <a:pt x="1573459" y="0"/>
                </a:lnTo>
                <a:lnTo>
                  <a:pt x="1573459" y="1086436"/>
                </a:lnTo>
                <a:lnTo>
                  <a:pt x="0" y="1086436"/>
                </a:lnTo>
                <a:lnTo>
                  <a:pt x="0" y="0"/>
                </a:lnTo>
                <a:close/>
              </a:path>
            </a:pathLst>
          </a:custGeom>
          <a:blipFill>
            <a:blip r:embed="rId3"/>
            <a:stretch>
              <a:fillRect l="0" t="0" r="0" b="0"/>
            </a:stretch>
          </a:blipFill>
        </p:spPr>
      </p:sp>
      <p:sp>
        <p:nvSpPr>
          <p:cNvPr name="TextBox 7" id="7"/>
          <p:cNvSpPr txBox="true"/>
          <p:nvPr/>
        </p:nvSpPr>
        <p:spPr>
          <a:xfrm rot="0">
            <a:off x="4056209" y="4369879"/>
            <a:ext cx="10175582" cy="1912345"/>
          </a:xfrm>
          <a:prstGeom prst="rect">
            <a:avLst/>
          </a:prstGeom>
        </p:spPr>
        <p:txBody>
          <a:bodyPr anchor="t" rtlCol="false" tIns="0" lIns="0" bIns="0" rIns="0">
            <a:spAutoFit/>
          </a:bodyPr>
          <a:lstStyle/>
          <a:p>
            <a:pPr algn="ctr">
              <a:lnSpc>
                <a:spcPts val="7304"/>
              </a:lnSpc>
            </a:pPr>
            <a:r>
              <a:rPr lang="en-US" sz="7304">
                <a:solidFill>
                  <a:srgbClr val="171616"/>
                </a:solidFill>
                <a:latin typeface="Raleway"/>
                <a:ea typeface="Raleway"/>
                <a:cs typeface="Raleway"/>
                <a:sym typeface="Raleway"/>
              </a:rPr>
              <a:t>GLOBAL MISSION PARTNERS</a:t>
            </a:r>
          </a:p>
        </p:txBody>
      </p:sp>
      <p:sp>
        <p:nvSpPr>
          <p:cNvPr name="TextBox 8" id="8"/>
          <p:cNvSpPr txBox="true"/>
          <p:nvPr/>
        </p:nvSpPr>
        <p:spPr>
          <a:xfrm rot="0">
            <a:off x="4056209" y="4023826"/>
            <a:ext cx="10175582" cy="299131"/>
          </a:xfrm>
          <a:prstGeom prst="rect">
            <a:avLst/>
          </a:prstGeom>
        </p:spPr>
        <p:txBody>
          <a:bodyPr anchor="t" rtlCol="false" tIns="0" lIns="0" bIns="0" rIns="0">
            <a:spAutoFit/>
          </a:bodyPr>
          <a:lstStyle/>
          <a:p>
            <a:pPr algn="ctr">
              <a:lnSpc>
                <a:spcPts val="2118"/>
              </a:lnSpc>
            </a:pPr>
            <a:r>
              <a:rPr lang="en-US" sz="2118">
                <a:solidFill>
                  <a:srgbClr val="171616"/>
                </a:solidFill>
                <a:latin typeface="Raleway"/>
                <a:ea typeface="Raleway"/>
                <a:cs typeface="Raleway"/>
                <a:sym typeface="Raleway"/>
              </a:rPr>
              <a:t>NATIONAL ASSOCIATION OF CONGREGATIONAL CHRISTIAN CHURCHES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977412" y="1028700"/>
            <a:ext cx="3846363" cy="6824964"/>
            <a:chOff x="0" y="0"/>
            <a:chExt cx="5128485" cy="9099952"/>
          </a:xfrm>
        </p:grpSpPr>
        <p:pic>
          <p:nvPicPr>
            <p:cNvPr name="Picture 14" id="14"/>
            <p:cNvPicPr>
              <a:picLocks noChangeAspect="true"/>
            </p:cNvPicPr>
            <p:nvPr/>
          </p:nvPicPr>
          <p:blipFill>
            <a:blip r:embed="rId2"/>
            <a:srcRect l="3522" t="0" r="43228" b="0"/>
            <a:stretch>
              <a:fillRect/>
            </a:stretch>
          </p:blipFill>
          <p:spPr>
            <a:xfrm flipH="false" flipV="false">
              <a:off x="0" y="0"/>
              <a:ext cx="5128485" cy="9099952"/>
            </a:xfrm>
            <a:prstGeom prst="rect">
              <a:avLst/>
            </a:prstGeom>
          </p:spPr>
        </p:pic>
      </p:grpSp>
      <p:grpSp>
        <p:nvGrpSpPr>
          <p:cNvPr name="Group 15" id="15"/>
          <p:cNvGrpSpPr/>
          <p:nvPr/>
        </p:nvGrpSpPr>
        <p:grpSpPr>
          <a:xfrm rot="0">
            <a:off x="5297637" y="5038153"/>
            <a:ext cx="3978032" cy="5248847"/>
            <a:chOff x="0" y="0"/>
            <a:chExt cx="5304043" cy="6998462"/>
          </a:xfrm>
        </p:grpSpPr>
        <p:pic>
          <p:nvPicPr>
            <p:cNvPr name="Picture 16" id="16"/>
            <p:cNvPicPr>
              <a:picLocks noChangeAspect="true"/>
            </p:cNvPicPr>
            <p:nvPr/>
          </p:nvPicPr>
          <p:blipFill>
            <a:blip r:embed="rId3"/>
            <a:srcRect l="0" t="3567" r="0" b="38046"/>
            <a:stretch>
              <a:fillRect/>
            </a:stretch>
          </p:blipFill>
          <p:spPr>
            <a:xfrm flipH="false" flipV="false">
              <a:off x="0" y="0"/>
              <a:ext cx="5304043" cy="6998462"/>
            </a:xfrm>
            <a:prstGeom prst="rect">
              <a:avLst/>
            </a:prstGeom>
          </p:spPr>
        </p:pic>
      </p:grpSp>
      <p:sp>
        <p:nvSpPr>
          <p:cNvPr name="TextBox 17" id="17"/>
          <p:cNvSpPr txBox="true"/>
          <p:nvPr/>
        </p:nvSpPr>
        <p:spPr>
          <a:xfrm rot="0">
            <a:off x="10663452" y="1316679"/>
            <a:ext cx="5608462" cy="1564004"/>
          </a:xfrm>
          <a:prstGeom prst="rect">
            <a:avLst/>
          </a:prstGeom>
        </p:spPr>
        <p:txBody>
          <a:bodyPr anchor="t" rtlCol="false" tIns="0" lIns="0" bIns="0" rIns="0">
            <a:spAutoFit/>
          </a:bodyPr>
          <a:lstStyle/>
          <a:p>
            <a:pPr algn="l">
              <a:lnSpc>
                <a:spcPts val="6059"/>
              </a:lnSpc>
            </a:pPr>
            <a:r>
              <a:rPr lang="en-US" sz="5999">
                <a:solidFill>
                  <a:srgbClr val="171616"/>
                </a:solidFill>
                <a:latin typeface="Raleway"/>
                <a:ea typeface="Raleway"/>
                <a:cs typeface="Raleway"/>
                <a:sym typeface="Raleway"/>
              </a:rPr>
              <a:t>Hosanna Industries</a:t>
            </a:r>
          </a:p>
        </p:txBody>
      </p:sp>
      <p:sp>
        <p:nvSpPr>
          <p:cNvPr name="TextBox 18" id="18"/>
          <p:cNvSpPr txBox="true"/>
          <p:nvPr/>
        </p:nvSpPr>
        <p:spPr>
          <a:xfrm rot="0">
            <a:off x="10663452" y="3471234"/>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Leader: </a:t>
            </a:r>
            <a:r>
              <a:rPr lang="en-US" sz="1999">
                <a:solidFill>
                  <a:srgbClr val="171616"/>
                </a:solidFill>
                <a:latin typeface="Open Sans"/>
                <a:ea typeface="Open Sans"/>
                <a:cs typeface="Open Sans"/>
                <a:sym typeface="Open Sans"/>
              </a:rPr>
              <a:t>Katie DeJournette</a:t>
            </a:r>
          </a:p>
        </p:txBody>
      </p:sp>
      <p:sp>
        <p:nvSpPr>
          <p:cNvPr name="TextBox 19" id="19"/>
          <p:cNvSpPr txBox="true"/>
          <p:nvPr/>
        </p:nvSpPr>
        <p:spPr>
          <a:xfrm rot="0">
            <a:off x="10663452" y="7706036"/>
            <a:ext cx="5951111" cy="1369060"/>
          </a:xfrm>
          <a:prstGeom prst="rect">
            <a:avLst/>
          </a:prstGeom>
        </p:spPr>
        <p:txBody>
          <a:bodyPr anchor="t" rtlCol="false" tIns="0" lIns="0" bIns="0" rIns="0">
            <a:spAutoFit/>
          </a:bodyPr>
          <a:lstStyle/>
          <a:p>
            <a:pPr algn="l">
              <a:lnSpc>
                <a:spcPts val="2239"/>
              </a:lnSpc>
              <a:spcBef>
                <a:spcPct val="0"/>
              </a:spcBef>
            </a:pPr>
            <a:r>
              <a:rPr lang="en-US" sz="1599">
                <a:solidFill>
                  <a:srgbClr val="171616"/>
                </a:solidFill>
                <a:latin typeface="Open Sans"/>
                <a:ea typeface="Open Sans"/>
                <a:cs typeface="Open Sans"/>
                <a:sym typeface="Open Sans"/>
              </a:rPr>
              <a:t>Please pray for the success of Hosanna’s upcoming fundraising event - Sporting Clays. Every shot fired will help provide critical home repairs for local families in need, and the event will bring the community together in support of a good cause.</a:t>
            </a:r>
          </a:p>
        </p:txBody>
      </p:sp>
      <p:sp>
        <p:nvSpPr>
          <p:cNvPr name="TextBox 20" id="20"/>
          <p:cNvSpPr txBox="true"/>
          <p:nvPr/>
        </p:nvSpPr>
        <p:spPr>
          <a:xfrm rot="0">
            <a:off x="10663452" y="4399038"/>
            <a:ext cx="5951111" cy="2806700"/>
          </a:xfrm>
          <a:prstGeom prst="rect">
            <a:avLst/>
          </a:prstGeom>
        </p:spPr>
        <p:txBody>
          <a:bodyPr anchor="t" rtlCol="false" tIns="0" lIns="0" bIns="0" rIns="0">
            <a:spAutoFit/>
          </a:bodyPr>
          <a:lstStyle/>
          <a:p>
            <a:pPr algn="l">
              <a:lnSpc>
                <a:spcPts val="2799"/>
              </a:lnSpc>
            </a:pPr>
            <a:r>
              <a:rPr lang="en-US" sz="1999" b="true">
                <a:solidFill>
                  <a:srgbClr val="171616"/>
                </a:solidFill>
                <a:latin typeface="Open Sans Bold"/>
                <a:ea typeface="Open Sans Bold"/>
                <a:cs typeface="Open Sans Bold"/>
                <a:sym typeface="Open Sans Bold"/>
              </a:rPr>
              <a:t>Did you know?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Hosanna Industries provides critical home repairs and new construction in service of their belief that everyone should have a safe and secure place to live.</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They currently serve in southwestern Pennsylvania, but offer their assistance elsewhere on occasion for disaster relief.</a:t>
            </a:r>
          </a:p>
        </p:txBody>
      </p:sp>
      <p:sp>
        <p:nvSpPr>
          <p:cNvPr name="TextBox 21" id="21"/>
          <p:cNvSpPr txBox="true"/>
          <p:nvPr/>
        </p:nvSpPr>
        <p:spPr>
          <a:xfrm rot="0">
            <a:off x="10663452" y="7329563"/>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Prayer Request:</a:t>
            </a:r>
          </a:p>
        </p:txBody>
      </p:sp>
      <p:sp>
        <p:nvSpPr>
          <p:cNvPr name="TextBox 22" id="22"/>
          <p:cNvSpPr txBox="true"/>
          <p:nvPr/>
        </p:nvSpPr>
        <p:spPr>
          <a:xfrm rot="0">
            <a:off x="10663452" y="3935488"/>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Location: </a:t>
            </a:r>
            <a:r>
              <a:rPr lang="en-US" sz="1999">
                <a:solidFill>
                  <a:srgbClr val="171616"/>
                </a:solidFill>
                <a:latin typeface="Open Sans"/>
                <a:ea typeface="Open Sans"/>
                <a:cs typeface="Open Sans"/>
                <a:sym typeface="Open Sans"/>
              </a:rPr>
              <a:t>Pennsylvania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977412" y="1028700"/>
            <a:ext cx="3846363" cy="6824964"/>
            <a:chOff x="0" y="0"/>
            <a:chExt cx="5128485" cy="9099952"/>
          </a:xfrm>
        </p:grpSpPr>
        <p:pic>
          <p:nvPicPr>
            <p:cNvPr name="Picture 14" id="14"/>
            <p:cNvPicPr>
              <a:picLocks noChangeAspect="true"/>
            </p:cNvPicPr>
            <p:nvPr/>
          </p:nvPicPr>
          <p:blipFill>
            <a:blip r:embed="rId2"/>
            <a:srcRect l="31055" t="0" r="31055" b="0"/>
            <a:stretch>
              <a:fillRect/>
            </a:stretch>
          </p:blipFill>
          <p:spPr>
            <a:xfrm flipH="false" flipV="false">
              <a:off x="0" y="0"/>
              <a:ext cx="5128485" cy="9099952"/>
            </a:xfrm>
            <a:prstGeom prst="rect">
              <a:avLst/>
            </a:prstGeom>
          </p:spPr>
        </p:pic>
      </p:grpSp>
      <p:grpSp>
        <p:nvGrpSpPr>
          <p:cNvPr name="Group 15" id="15"/>
          <p:cNvGrpSpPr/>
          <p:nvPr/>
        </p:nvGrpSpPr>
        <p:grpSpPr>
          <a:xfrm rot="0">
            <a:off x="5297637" y="5038153"/>
            <a:ext cx="3978032" cy="5248847"/>
            <a:chOff x="0" y="0"/>
            <a:chExt cx="5304043" cy="6998462"/>
          </a:xfrm>
        </p:grpSpPr>
        <p:pic>
          <p:nvPicPr>
            <p:cNvPr name="Picture 16" id="16"/>
            <p:cNvPicPr>
              <a:picLocks noChangeAspect="true"/>
            </p:cNvPicPr>
            <p:nvPr/>
          </p:nvPicPr>
          <p:blipFill>
            <a:blip r:embed="rId3"/>
            <a:srcRect l="6254" t="0" r="6254" b="0"/>
            <a:stretch>
              <a:fillRect/>
            </a:stretch>
          </p:blipFill>
          <p:spPr>
            <a:xfrm flipH="false" flipV="false">
              <a:off x="0" y="0"/>
              <a:ext cx="5304043" cy="6998462"/>
            </a:xfrm>
            <a:prstGeom prst="rect">
              <a:avLst/>
            </a:prstGeom>
          </p:spPr>
        </p:pic>
      </p:grpSp>
      <p:sp>
        <p:nvSpPr>
          <p:cNvPr name="TextBox 17" id="17"/>
          <p:cNvSpPr txBox="true"/>
          <p:nvPr/>
        </p:nvSpPr>
        <p:spPr>
          <a:xfrm rot="0">
            <a:off x="10663452" y="1083307"/>
            <a:ext cx="5608462" cy="1564004"/>
          </a:xfrm>
          <a:prstGeom prst="rect">
            <a:avLst/>
          </a:prstGeom>
        </p:spPr>
        <p:txBody>
          <a:bodyPr anchor="t" rtlCol="false" tIns="0" lIns="0" bIns="0" rIns="0">
            <a:spAutoFit/>
          </a:bodyPr>
          <a:lstStyle/>
          <a:p>
            <a:pPr algn="l">
              <a:lnSpc>
                <a:spcPts val="6059"/>
              </a:lnSpc>
            </a:pPr>
            <a:r>
              <a:rPr lang="en-US" sz="5999">
                <a:solidFill>
                  <a:srgbClr val="171616"/>
                </a:solidFill>
                <a:latin typeface="Raleway"/>
                <a:ea typeface="Raleway"/>
                <a:cs typeface="Raleway"/>
                <a:sym typeface="Raleway"/>
              </a:rPr>
              <a:t>Love Worth Sharing</a:t>
            </a:r>
          </a:p>
        </p:txBody>
      </p:sp>
      <p:sp>
        <p:nvSpPr>
          <p:cNvPr name="TextBox 18" id="18"/>
          <p:cNvSpPr txBox="true"/>
          <p:nvPr/>
        </p:nvSpPr>
        <p:spPr>
          <a:xfrm rot="0">
            <a:off x="10663452" y="3237862"/>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Leader: </a:t>
            </a:r>
            <a:r>
              <a:rPr lang="en-US" sz="1999">
                <a:solidFill>
                  <a:srgbClr val="171616"/>
                </a:solidFill>
                <a:latin typeface="Open Sans"/>
                <a:ea typeface="Open Sans"/>
                <a:cs typeface="Open Sans"/>
                <a:sym typeface="Open Sans"/>
              </a:rPr>
              <a:t>Rev. Jim Owens</a:t>
            </a:r>
          </a:p>
        </p:txBody>
      </p:sp>
      <p:sp>
        <p:nvSpPr>
          <p:cNvPr name="TextBox 19" id="19"/>
          <p:cNvSpPr txBox="true"/>
          <p:nvPr/>
        </p:nvSpPr>
        <p:spPr>
          <a:xfrm rot="0">
            <a:off x="10663452" y="7825089"/>
            <a:ext cx="5951111" cy="1369060"/>
          </a:xfrm>
          <a:prstGeom prst="rect">
            <a:avLst/>
          </a:prstGeom>
        </p:spPr>
        <p:txBody>
          <a:bodyPr anchor="t" rtlCol="false" tIns="0" lIns="0" bIns="0" rIns="0">
            <a:spAutoFit/>
          </a:bodyPr>
          <a:lstStyle/>
          <a:p>
            <a:pPr algn="l">
              <a:lnSpc>
                <a:spcPts val="2239"/>
              </a:lnSpc>
              <a:spcBef>
                <a:spcPct val="0"/>
              </a:spcBef>
            </a:pPr>
            <a:r>
              <a:rPr lang="en-US" sz="1599">
                <a:solidFill>
                  <a:srgbClr val="171616"/>
                </a:solidFill>
                <a:latin typeface="Open Sans"/>
                <a:ea typeface="Open Sans"/>
                <a:cs typeface="Open Sans"/>
                <a:sym typeface="Open Sans"/>
              </a:rPr>
              <a:t>Please pray for the ministry staff serving faithfully in Haiti, for the children and families of Haiti who are struggling to survive each week, for peace and stability in the country, and for continued provisions for Love Worth Sharing’s feeding programs, medical care, and outreach.</a:t>
            </a:r>
          </a:p>
        </p:txBody>
      </p:sp>
      <p:sp>
        <p:nvSpPr>
          <p:cNvPr name="TextBox 20" id="20"/>
          <p:cNvSpPr txBox="true"/>
          <p:nvPr/>
        </p:nvSpPr>
        <p:spPr>
          <a:xfrm rot="0">
            <a:off x="10663452" y="4165666"/>
            <a:ext cx="5951111" cy="3159125"/>
          </a:xfrm>
          <a:prstGeom prst="rect">
            <a:avLst/>
          </a:prstGeom>
        </p:spPr>
        <p:txBody>
          <a:bodyPr anchor="t" rtlCol="false" tIns="0" lIns="0" bIns="0" rIns="0">
            <a:spAutoFit/>
          </a:bodyPr>
          <a:lstStyle/>
          <a:p>
            <a:pPr algn="l">
              <a:lnSpc>
                <a:spcPts val="2799"/>
              </a:lnSpc>
            </a:pPr>
            <a:r>
              <a:rPr lang="en-US" sz="1999" b="true">
                <a:solidFill>
                  <a:srgbClr val="171616"/>
                </a:solidFill>
                <a:latin typeface="Open Sans Bold"/>
                <a:ea typeface="Open Sans Bold"/>
                <a:cs typeface="Open Sans Bold"/>
                <a:sym typeface="Open Sans Bold"/>
              </a:rPr>
              <a:t>Did you know?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Love Worth Sharing helps meet the needs of the Haitian people, especially children, by providing education, nourishment, and safety.</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Haiti is currently experiencing a catastrophic, multi-layered humanitarian crisis in which more than 5.7 million people face acute food insecurity, and 1.4 million have been displaced by gang violence.</a:t>
            </a:r>
          </a:p>
        </p:txBody>
      </p:sp>
      <p:sp>
        <p:nvSpPr>
          <p:cNvPr name="TextBox 21" id="21"/>
          <p:cNvSpPr txBox="true"/>
          <p:nvPr/>
        </p:nvSpPr>
        <p:spPr>
          <a:xfrm rot="0">
            <a:off x="10663452" y="7448616"/>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Prayer Request:</a:t>
            </a:r>
          </a:p>
        </p:txBody>
      </p:sp>
      <p:sp>
        <p:nvSpPr>
          <p:cNvPr name="TextBox 22" id="22"/>
          <p:cNvSpPr txBox="true"/>
          <p:nvPr/>
        </p:nvSpPr>
        <p:spPr>
          <a:xfrm rot="0">
            <a:off x="10663452" y="3702116"/>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Location: </a:t>
            </a:r>
            <a:r>
              <a:rPr lang="en-US" sz="1999">
                <a:solidFill>
                  <a:srgbClr val="171616"/>
                </a:solidFill>
                <a:latin typeface="Open Sans"/>
                <a:ea typeface="Open Sans"/>
                <a:cs typeface="Open Sans"/>
                <a:sym typeface="Open Sans"/>
              </a:rPr>
              <a:t>Haiti</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977412" y="1028700"/>
            <a:ext cx="3846363" cy="6824964"/>
            <a:chOff x="0" y="0"/>
            <a:chExt cx="5128485" cy="9099952"/>
          </a:xfrm>
        </p:grpSpPr>
        <p:pic>
          <p:nvPicPr>
            <p:cNvPr name="Picture 14" id="14"/>
            <p:cNvPicPr>
              <a:picLocks noChangeAspect="true"/>
            </p:cNvPicPr>
            <p:nvPr/>
          </p:nvPicPr>
          <p:blipFill>
            <a:blip r:embed="rId2"/>
            <a:srcRect l="28866" t="0" r="28866" b="0"/>
            <a:stretch>
              <a:fillRect/>
            </a:stretch>
          </p:blipFill>
          <p:spPr>
            <a:xfrm flipH="false" flipV="false">
              <a:off x="0" y="0"/>
              <a:ext cx="5128485" cy="9099952"/>
            </a:xfrm>
            <a:prstGeom prst="rect">
              <a:avLst/>
            </a:prstGeom>
          </p:spPr>
        </p:pic>
      </p:grpSp>
      <p:grpSp>
        <p:nvGrpSpPr>
          <p:cNvPr name="Group 15" id="15"/>
          <p:cNvGrpSpPr/>
          <p:nvPr/>
        </p:nvGrpSpPr>
        <p:grpSpPr>
          <a:xfrm rot="0">
            <a:off x="5297637" y="5038153"/>
            <a:ext cx="3978032" cy="5248847"/>
            <a:chOff x="0" y="0"/>
            <a:chExt cx="5304043" cy="6998462"/>
          </a:xfrm>
        </p:grpSpPr>
        <p:pic>
          <p:nvPicPr>
            <p:cNvPr name="Picture 16" id="16"/>
            <p:cNvPicPr>
              <a:picLocks noChangeAspect="true"/>
            </p:cNvPicPr>
            <p:nvPr/>
          </p:nvPicPr>
          <p:blipFill>
            <a:blip r:embed="rId3"/>
            <a:srcRect l="0" t="12890" r="0" b="12890"/>
            <a:stretch>
              <a:fillRect/>
            </a:stretch>
          </p:blipFill>
          <p:spPr>
            <a:xfrm flipH="false" flipV="false">
              <a:off x="0" y="0"/>
              <a:ext cx="5304043" cy="6998462"/>
            </a:xfrm>
            <a:prstGeom prst="rect">
              <a:avLst/>
            </a:prstGeom>
          </p:spPr>
        </p:pic>
      </p:grpSp>
      <p:sp>
        <p:nvSpPr>
          <p:cNvPr name="TextBox 17" id="17"/>
          <p:cNvSpPr txBox="true"/>
          <p:nvPr/>
        </p:nvSpPr>
        <p:spPr>
          <a:xfrm rot="0">
            <a:off x="10686644" y="1492892"/>
            <a:ext cx="5608462" cy="1564004"/>
          </a:xfrm>
          <a:prstGeom prst="rect">
            <a:avLst/>
          </a:prstGeom>
        </p:spPr>
        <p:txBody>
          <a:bodyPr anchor="t" rtlCol="false" tIns="0" lIns="0" bIns="0" rIns="0">
            <a:spAutoFit/>
          </a:bodyPr>
          <a:lstStyle/>
          <a:p>
            <a:pPr algn="l">
              <a:lnSpc>
                <a:spcPts val="6059"/>
              </a:lnSpc>
            </a:pPr>
            <a:r>
              <a:rPr lang="en-US" sz="5999">
                <a:solidFill>
                  <a:srgbClr val="171616"/>
                </a:solidFill>
                <a:latin typeface="Raleway"/>
                <a:ea typeface="Raleway"/>
                <a:cs typeface="Raleway"/>
                <a:sym typeface="Raleway"/>
              </a:rPr>
              <a:t>Mission School of Hope</a:t>
            </a:r>
          </a:p>
        </p:txBody>
      </p:sp>
      <p:sp>
        <p:nvSpPr>
          <p:cNvPr name="TextBox 18" id="18"/>
          <p:cNvSpPr txBox="true"/>
          <p:nvPr/>
        </p:nvSpPr>
        <p:spPr>
          <a:xfrm rot="0">
            <a:off x="10686644" y="3647446"/>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Leader: </a:t>
            </a:r>
            <a:r>
              <a:rPr lang="en-US" sz="1999">
                <a:solidFill>
                  <a:srgbClr val="171616"/>
                </a:solidFill>
                <a:latin typeface="Open Sans"/>
                <a:ea typeface="Open Sans"/>
                <a:cs typeface="Open Sans"/>
                <a:sym typeface="Open Sans"/>
              </a:rPr>
              <a:t>Beatrice Ntube Diffang</a:t>
            </a:r>
          </a:p>
        </p:txBody>
      </p:sp>
      <p:sp>
        <p:nvSpPr>
          <p:cNvPr name="TextBox 19" id="19"/>
          <p:cNvSpPr txBox="true"/>
          <p:nvPr/>
        </p:nvSpPr>
        <p:spPr>
          <a:xfrm rot="0">
            <a:off x="10686644" y="7529823"/>
            <a:ext cx="5951111" cy="1369060"/>
          </a:xfrm>
          <a:prstGeom prst="rect">
            <a:avLst/>
          </a:prstGeom>
        </p:spPr>
        <p:txBody>
          <a:bodyPr anchor="t" rtlCol="false" tIns="0" lIns="0" bIns="0" rIns="0">
            <a:spAutoFit/>
          </a:bodyPr>
          <a:lstStyle/>
          <a:p>
            <a:pPr algn="l">
              <a:lnSpc>
                <a:spcPts val="2239"/>
              </a:lnSpc>
              <a:spcBef>
                <a:spcPct val="0"/>
              </a:spcBef>
            </a:pPr>
            <a:r>
              <a:rPr lang="en-US" sz="1599">
                <a:solidFill>
                  <a:srgbClr val="171616"/>
                </a:solidFill>
                <a:latin typeface="Open Sans"/>
                <a:ea typeface="Open Sans"/>
                <a:cs typeface="Open Sans"/>
                <a:sym typeface="Open Sans"/>
              </a:rPr>
              <a:t>Please pray for the continued nourishment of minds, feeding of bodies, and shaping of destinies of the children supported by Mission School of Hope, as well as for strength and grace for Beatrice as she leads the mission forward after Rev. Sagay’s passing.</a:t>
            </a:r>
          </a:p>
        </p:txBody>
      </p:sp>
      <p:sp>
        <p:nvSpPr>
          <p:cNvPr name="TextBox 20" id="20"/>
          <p:cNvSpPr txBox="true"/>
          <p:nvPr/>
        </p:nvSpPr>
        <p:spPr>
          <a:xfrm rot="0">
            <a:off x="10686644" y="4575250"/>
            <a:ext cx="5951111" cy="2454275"/>
          </a:xfrm>
          <a:prstGeom prst="rect">
            <a:avLst/>
          </a:prstGeom>
        </p:spPr>
        <p:txBody>
          <a:bodyPr anchor="t" rtlCol="false" tIns="0" lIns="0" bIns="0" rIns="0">
            <a:spAutoFit/>
          </a:bodyPr>
          <a:lstStyle/>
          <a:p>
            <a:pPr algn="l">
              <a:lnSpc>
                <a:spcPts val="2799"/>
              </a:lnSpc>
            </a:pPr>
            <a:r>
              <a:rPr lang="en-US" sz="1999" b="true">
                <a:solidFill>
                  <a:srgbClr val="171616"/>
                </a:solidFill>
                <a:latin typeface="Open Sans Bold"/>
                <a:ea typeface="Open Sans Bold"/>
                <a:cs typeface="Open Sans Bold"/>
                <a:sym typeface="Open Sans Bold"/>
              </a:rPr>
              <a:t>Did you know?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Mission School of Hope educates, feeds, and provides healthcare for 600 Baka children and their communities in eastern Cameroon.</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In 2025, they celebrated their students achieving a 100% pass rate on the national middle school entrance exams.</a:t>
            </a:r>
          </a:p>
        </p:txBody>
      </p:sp>
      <p:sp>
        <p:nvSpPr>
          <p:cNvPr name="TextBox 21" id="21"/>
          <p:cNvSpPr txBox="true"/>
          <p:nvPr/>
        </p:nvSpPr>
        <p:spPr>
          <a:xfrm rot="0">
            <a:off x="10686644" y="7153351"/>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Prayer Request:</a:t>
            </a:r>
          </a:p>
        </p:txBody>
      </p:sp>
      <p:sp>
        <p:nvSpPr>
          <p:cNvPr name="TextBox 22" id="22"/>
          <p:cNvSpPr txBox="true"/>
          <p:nvPr/>
        </p:nvSpPr>
        <p:spPr>
          <a:xfrm rot="0">
            <a:off x="10686644" y="4111700"/>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Location: </a:t>
            </a:r>
            <a:r>
              <a:rPr lang="en-US" sz="1999">
                <a:solidFill>
                  <a:srgbClr val="171616"/>
                </a:solidFill>
                <a:latin typeface="Open Sans"/>
                <a:ea typeface="Open Sans"/>
                <a:cs typeface="Open Sans"/>
                <a:sym typeface="Open Sans"/>
              </a:rPr>
              <a:t>Cameroon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977412" y="1028700"/>
            <a:ext cx="3846363" cy="6824964"/>
            <a:chOff x="0" y="0"/>
            <a:chExt cx="5128485" cy="9099952"/>
          </a:xfrm>
        </p:grpSpPr>
        <p:pic>
          <p:nvPicPr>
            <p:cNvPr name="Picture 14" id="14"/>
            <p:cNvPicPr>
              <a:picLocks noChangeAspect="true"/>
            </p:cNvPicPr>
            <p:nvPr/>
          </p:nvPicPr>
          <p:blipFill>
            <a:blip r:embed="rId2"/>
            <a:srcRect l="12428" t="0" r="12428" b="0"/>
            <a:stretch>
              <a:fillRect/>
            </a:stretch>
          </p:blipFill>
          <p:spPr>
            <a:xfrm flipH="false" flipV="false">
              <a:off x="0" y="0"/>
              <a:ext cx="5128485" cy="9099952"/>
            </a:xfrm>
            <a:prstGeom prst="rect">
              <a:avLst/>
            </a:prstGeom>
          </p:spPr>
        </p:pic>
      </p:grpSp>
      <p:grpSp>
        <p:nvGrpSpPr>
          <p:cNvPr name="Group 15" id="15"/>
          <p:cNvGrpSpPr/>
          <p:nvPr/>
        </p:nvGrpSpPr>
        <p:grpSpPr>
          <a:xfrm rot="0">
            <a:off x="5297637" y="5038153"/>
            <a:ext cx="3978032" cy="5248847"/>
            <a:chOff x="0" y="0"/>
            <a:chExt cx="5304043" cy="6998462"/>
          </a:xfrm>
        </p:grpSpPr>
        <p:pic>
          <p:nvPicPr>
            <p:cNvPr name="Picture 16" id="16"/>
            <p:cNvPicPr>
              <a:picLocks noChangeAspect="true"/>
            </p:cNvPicPr>
            <p:nvPr/>
          </p:nvPicPr>
          <p:blipFill>
            <a:blip r:embed="rId3"/>
            <a:srcRect l="21638" t="0" r="21638" b="0"/>
            <a:stretch>
              <a:fillRect/>
            </a:stretch>
          </p:blipFill>
          <p:spPr>
            <a:xfrm flipH="false" flipV="false">
              <a:off x="0" y="0"/>
              <a:ext cx="5304043" cy="6998462"/>
            </a:xfrm>
            <a:prstGeom prst="rect">
              <a:avLst/>
            </a:prstGeom>
          </p:spPr>
        </p:pic>
      </p:grpSp>
      <p:sp>
        <p:nvSpPr>
          <p:cNvPr name="TextBox 17" id="17"/>
          <p:cNvSpPr txBox="true"/>
          <p:nvPr/>
        </p:nvSpPr>
        <p:spPr>
          <a:xfrm rot="0">
            <a:off x="10686644" y="1316679"/>
            <a:ext cx="5608462" cy="1564004"/>
          </a:xfrm>
          <a:prstGeom prst="rect">
            <a:avLst/>
          </a:prstGeom>
        </p:spPr>
        <p:txBody>
          <a:bodyPr anchor="t" rtlCol="false" tIns="0" lIns="0" bIns="0" rIns="0">
            <a:spAutoFit/>
          </a:bodyPr>
          <a:lstStyle/>
          <a:p>
            <a:pPr algn="l">
              <a:lnSpc>
                <a:spcPts val="6059"/>
              </a:lnSpc>
            </a:pPr>
            <a:r>
              <a:rPr lang="en-US" sz="5999">
                <a:solidFill>
                  <a:srgbClr val="171616"/>
                </a:solidFill>
                <a:latin typeface="Raleway"/>
                <a:ea typeface="Raleway"/>
                <a:cs typeface="Raleway"/>
                <a:sym typeface="Raleway"/>
              </a:rPr>
              <a:t>Morgan Scott Project</a:t>
            </a:r>
          </a:p>
        </p:txBody>
      </p:sp>
      <p:sp>
        <p:nvSpPr>
          <p:cNvPr name="TextBox 18" id="18"/>
          <p:cNvSpPr txBox="true"/>
          <p:nvPr/>
        </p:nvSpPr>
        <p:spPr>
          <a:xfrm rot="0">
            <a:off x="10686644" y="3471234"/>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Leader: </a:t>
            </a:r>
            <a:r>
              <a:rPr lang="en-US" sz="1999">
                <a:solidFill>
                  <a:srgbClr val="171616"/>
                </a:solidFill>
                <a:latin typeface="Open Sans"/>
                <a:ea typeface="Open Sans"/>
                <a:cs typeface="Open Sans"/>
                <a:sym typeface="Open Sans"/>
              </a:rPr>
              <a:t>Crystal Tompkins</a:t>
            </a:r>
          </a:p>
        </p:txBody>
      </p:sp>
      <p:sp>
        <p:nvSpPr>
          <p:cNvPr name="TextBox 19" id="19"/>
          <p:cNvSpPr txBox="true"/>
          <p:nvPr/>
        </p:nvSpPr>
        <p:spPr>
          <a:xfrm rot="0">
            <a:off x="10686644" y="7706036"/>
            <a:ext cx="5951111" cy="1092835"/>
          </a:xfrm>
          <a:prstGeom prst="rect">
            <a:avLst/>
          </a:prstGeom>
        </p:spPr>
        <p:txBody>
          <a:bodyPr anchor="t" rtlCol="false" tIns="0" lIns="0" bIns="0" rIns="0">
            <a:spAutoFit/>
          </a:bodyPr>
          <a:lstStyle/>
          <a:p>
            <a:pPr algn="l">
              <a:lnSpc>
                <a:spcPts val="2239"/>
              </a:lnSpc>
              <a:spcBef>
                <a:spcPct val="0"/>
              </a:spcBef>
            </a:pPr>
            <a:r>
              <a:rPr lang="en-US" sz="1599">
                <a:solidFill>
                  <a:srgbClr val="171616"/>
                </a:solidFill>
                <a:latin typeface="Open Sans"/>
                <a:ea typeface="Open Sans"/>
                <a:cs typeface="Open Sans"/>
                <a:sym typeface="Open Sans"/>
              </a:rPr>
              <a:t>Please pray for the strength of the Morgan Scott Project team as they continue their efforts to serve those in need, break cycles of poverty, and empower individuals and communities with hope, dignity, and lasting support.</a:t>
            </a:r>
          </a:p>
        </p:txBody>
      </p:sp>
      <p:sp>
        <p:nvSpPr>
          <p:cNvPr name="TextBox 20" id="20"/>
          <p:cNvSpPr txBox="true"/>
          <p:nvPr/>
        </p:nvSpPr>
        <p:spPr>
          <a:xfrm rot="0">
            <a:off x="10686644" y="4399038"/>
            <a:ext cx="5951111" cy="2806700"/>
          </a:xfrm>
          <a:prstGeom prst="rect">
            <a:avLst/>
          </a:prstGeom>
        </p:spPr>
        <p:txBody>
          <a:bodyPr anchor="t" rtlCol="false" tIns="0" lIns="0" bIns="0" rIns="0">
            <a:spAutoFit/>
          </a:bodyPr>
          <a:lstStyle/>
          <a:p>
            <a:pPr algn="l">
              <a:lnSpc>
                <a:spcPts val="2799"/>
              </a:lnSpc>
            </a:pPr>
            <a:r>
              <a:rPr lang="en-US" sz="1999" b="true">
                <a:solidFill>
                  <a:srgbClr val="171616"/>
                </a:solidFill>
                <a:latin typeface="Open Sans Bold"/>
                <a:ea typeface="Open Sans Bold"/>
                <a:cs typeface="Open Sans Bold"/>
                <a:sym typeface="Open Sans Bold"/>
              </a:rPr>
              <a:t>Did you know?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29% of families in Tennessee’s Morgan and Scott counties fall below the poverty line - the Morgan Scott Project strives to help break the cycle of poverty.</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By developing activities, providing training, and assisting with basic needs, they enable those in need to help themselves.</a:t>
            </a:r>
          </a:p>
        </p:txBody>
      </p:sp>
      <p:sp>
        <p:nvSpPr>
          <p:cNvPr name="TextBox 21" id="21"/>
          <p:cNvSpPr txBox="true"/>
          <p:nvPr/>
        </p:nvSpPr>
        <p:spPr>
          <a:xfrm rot="0">
            <a:off x="10686644" y="7329563"/>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Prayer Request:</a:t>
            </a:r>
          </a:p>
        </p:txBody>
      </p:sp>
      <p:sp>
        <p:nvSpPr>
          <p:cNvPr name="TextBox 22" id="22"/>
          <p:cNvSpPr txBox="true"/>
          <p:nvPr/>
        </p:nvSpPr>
        <p:spPr>
          <a:xfrm rot="0">
            <a:off x="10686644" y="3935488"/>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Location: </a:t>
            </a:r>
            <a:r>
              <a:rPr lang="en-US" sz="1999">
                <a:solidFill>
                  <a:srgbClr val="171616"/>
                </a:solidFill>
                <a:latin typeface="Open Sans"/>
                <a:ea typeface="Open Sans"/>
                <a:cs typeface="Open Sans"/>
                <a:sym typeface="Open Sans"/>
              </a:rPr>
              <a:t>Tennessee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977412" y="1028700"/>
            <a:ext cx="3846363" cy="6824964"/>
            <a:chOff x="0" y="0"/>
            <a:chExt cx="5128485" cy="9099952"/>
          </a:xfrm>
        </p:grpSpPr>
        <p:pic>
          <p:nvPicPr>
            <p:cNvPr name="Picture 14" id="14"/>
            <p:cNvPicPr>
              <a:picLocks noChangeAspect="true"/>
            </p:cNvPicPr>
            <p:nvPr/>
          </p:nvPicPr>
          <p:blipFill>
            <a:blip r:embed="rId2"/>
            <a:srcRect l="35606" t="0" r="23182" b="0"/>
            <a:stretch>
              <a:fillRect/>
            </a:stretch>
          </p:blipFill>
          <p:spPr>
            <a:xfrm flipH="false" flipV="false">
              <a:off x="0" y="0"/>
              <a:ext cx="5128485" cy="9099952"/>
            </a:xfrm>
            <a:prstGeom prst="rect">
              <a:avLst/>
            </a:prstGeom>
          </p:spPr>
        </p:pic>
      </p:grpSp>
      <p:grpSp>
        <p:nvGrpSpPr>
          <p:cNvPr name="Group 15" id="15"/>
          <p:cNvGrpSpPr/>
          <p:nvPr/>
        </p:nvGrpSpPr>
        <p:grpSpPr>
          <a:xfrm rot="0">
            <a:off x="5297637" y="5038153"/>
            <a:ext cx="3978032" cy="5248847"/>
            <a:chOff x="0" y="0"/>
            <a:chExt cx="5304043" cy="6998462"/>
          </a:xfrm>
        </p:grpSpPr>
        <p:pic>
          <p:nvPicPr>
            <p:cNvPr name="Picture 16" id="16"/>
            <p:cNvPicPr>
              <a:picLocks noChangeAspect="true"/>
            </p:cNvPicPr>
            <p:nvPr/>
          </p:nvPicPr>
          <p:blipFill>
            <a:blip r:embed="rId3"/>
            <a:srcRect l="6999" t="0" r="6999" b="0"/>
            <a:stretch>
              <a:fillRect/>
            </a:stretch>
          </p:blipFill>
          <p:spPr>
            <a:xfrm flipH="false" flipV="false">
              <a:off x="0" y="0"/>
              <a:ext cx="5304043" cy="6998462"/>
            </a:xfrm>
            <a:prstGeom prst="rect">
              <a:avLst/>
            </a:prstGeom>
          </p:spPr>
        </p:pic>
      </p:grpSp>
      <p:sp>
        <p:nvSpPr>
          <p:cNvPr name="TextBox 17" id="17"/>
          <p:cNvSpPr txBox="true"/>
          <p:nvPr/>
        </p:nvSpPr>
        <p:spPr>
          <a:xfrm rot="0">
            <a:off x="10709836" y="1071258"/>
            <a:ext cx="5608462" cy="1564004"/>
          </a:xfrm>
          <a:prstGeom prst="rect">
            <a:avLst/>
          </a:prstGeom>
        </p:spPr>
        <p:txBody>
          <a:bodyPr anchor="t" rtlCol="false" tIns="0" lIns="0" bIns="0" rIns="0">
            <a:spAutoFit/>
          </a:bodyPr>
          <a:lstStyle/>
          <a:p>
            <a:pPr algn="l">
              <a:lnSpc>
                <a:spcPts val="6059"/>
              </a:lnSpc>
            </a:pPr>
            <a:r>
              <a:rPr lang="en-US" sz="5999">
                <a:solidFill>
                  <a:srgbClr val="171616"/>
                </a:solidFill>
                <a:latin typeface="Raleway"/>
                <a:ea typeface="Raleway"/>
                <a:cs typeface="Raleway"/>
                <a:sym typeface="Raleway"/>
              </a:rPr>
              <a:t>Panamerican Institute</a:t>
            </a:r>
          </a:p>
        </p:txBody>
      </p:sp>
      <p:sp>
        <p:nvSpPr>
          <p:cNvPr name="TextBox 18" id="18"/>
          <p:cNvSpPr txBox="true"/>
          <p:nvPr/>
        </p:nvSpPr>
        <p:spPr>
          <a:xfrm rot="0">
            <a:off x="10709836" y="3225813"/>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Leader: </a:t>
            </a:r>
            <a:r>
              <a:rPr lang="en-US" sz="1999">
                <a:solidFill>
                  <a:srgbClr val="171616"/>
                </a:solidFill>
                <a:latin typeface="Open Sans"/>
                <a:ea typeface="Open Sans"/>
                <a:cs typeface="Open Sans"/>
                <a:sym typeface="Open Sans"/>
              </a:rPr>
              <a:t>Laura Ramirez</a:t>
            </a:r>
          </a:p>
        </p:txBody>
      </p:sp>
      <p:sp>
        <p:nvSpPr>
          <p:cNvPr name="TextBox 19" id="19"/>
          <p:cNvSpPr txBox="true"/>
          <p:nvPr/>
        </p:nvSpPr>
        <p:spPr>
          <a:xfrm rot="0">
            <a:off x="10709836" y="8165465"/>
            <a:ext cx="5951111" cy="816610"/>
          </a:xfrm>
          <a:prstGeom prst="rect">
            <a:avLst/>
          </a:prstGeom>
        </p:spPr>
        <p:txBody>
          <a:bodyPr anchor="t" rtlCol="false" tIns="0" lIns="0" bIns="0" rIns="0">
            <a:spAutoFit/>
          </a:bodyPr>
          <a:lstStyle/>
          <a:p>
            <a:pPr algn="l">
              <a:lnSpc>
                <a:spcPts val="2239"/>
              </a:lnSpc>
              <a:spcBef>
                <a:spcPct val="0"/>
              </a:spcBef>
            </a:pPr>
            <a:r>
              <a:rPr lang="en-US" sz="1599">
                <a:solidFill>
                  <a:srgbClr val="171616"/>
                </a:solidFill>
                <a:latin typeface="Open Sans"/>
                <a:ea typeface="Open Sans"/>
                <a:cs typeface="Open Sans"/>
                <a:sym typeface="Open Sans"/>
              </a:rPr>
              <a:t>Please pray that the Panamerican Institute receives the generous donations they need to support the costs of the uniforms and bus fares their students need to attend school.</a:t>
            </a:r>
          </a:p>
        </p:txBody>
      </p:sp>
      <p:sp>
        <p:nvSpPr>
          <p:cNvPr name="TextBox 20" id="20"/>
          <p:cNvSpPr txBox="true"/>
          <p:nvPr/>
        </p:nvSpPr>
        <p:spPr>
          <a:xfrm rot="0">
            <a:off x="10709836" y="4153617"/>
            <a:ext cx="5951111" cy="3511550"/>
          </a:xfrm>
          <a:prstGeom prst="rect">
            <a:avLst/>
          </a:prstGeom>
        </p:spPr>
        <p:txBody>
          <a:bodyPr anchor="t" rtlCol="false" tIns="0" lIns="0" bIns="0" rIns="0">
            <a:spAutoFit/>
          </a:bodyPr>
          <a:lstStyle/>
          <a:p>
            <a:pPr algn="l">
              <a:lnSpc>
                <a:spcPts val="2799"/>
              </a:lnSpc>
            </a:pPr>
            <a:r>
              <a:rPr lang="en-US" sz="1999" b="true">
                <a:solidFill>
                  <a:srgbClr val="171616"/>
                </a:solidFill>
                <a:latin typeface="Open Sans Bold"/>
                <a:ea typeface="Open Sans Bold"/>
                <a:cs typeface="Open Sans Bold"/>
                <a:sym typeface="Open Sans Bold"/>
              </a:rPr>
              <a:t>Did you know?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Through a new collaboration with the Autonomous University of Baja California, Panamerican Institute is bringing in university interns to lead history and literature workshops for their students.</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The school has successfully applied for inclusion in state and municipal civil society catalogs, which will provide access to grants and service discounts.</a:t>
            </a:r>
          </a:p>
        </p:txBody>
      </p:sp>
      <p:sp>
        <p:nvSpPr>
          <p:cNvPr name="TextBox 21" id="21"/>
          <p:cNvSpPr txBox="true"/>
          <p:nvPr/>
        </p:nvSpPr>
        <p:spPr>
          <a:xfrm rot="0">
            <a:off x="10709836" y="7788992"/>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Prayer Request:</a:t>
            </a:r>
          </a:p>
        </p:txBody>
      </p:sp>
      <p:sp>
        <p:nvSpPr>
          <p:cNvPr name="TextBox 22" id="22"/>
          <p:cNvSpPr txBox="true"/>
          <p:nvPr/>
        </p:nvSpPr>
        <p:spPr>
          <a:xfrm rot="0">
            <a:off x="10709836" y="3690067"/>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Location: </a:t>
            </a:r>
            <a:r>
              <a:rPr lang="en-US" sz="1999">
                <a:solidFill>
                  <a:srgbClr val="171616"/>
                </a:solidFill>
                <a:latin typeface="Open Sans"/>
                <a:ea typeface="Open Sans"/>
                <a:cs typeface="Open Sans"/>
                <a:sym typeface="Open Sans"/>
              </a:rPr>
              <a:t>Mexico</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977412" y="1028700"/>
            <a:ext cx="3846363" cy="6824964"/>
            <a:chOff x="0" y="0"/>
            <a:chExt cx="5128485" cy="9099952"/>
          </a:xfrm>
        </p:grpSpPr>
        <p:pic>
          <p:nvPicPr>
            <p:cNvPr name="Picture 14" id="14"/>
            <p:cNvPicPr>
              <a:picLocks noChangeAspect="true"/>
            </p:cNvPicPr>
            <p:nvPr/>
          </p:nvPicPr>
          <p:blipFill>
            <a:blip r:embed="rId2"/>
            <a:srcRect l="19690" t="0" r="41083" b="0"/>
            <a:stretch>
              <a:fillRect/>
            </a:stretch>
          </p:blipFill>
          <p:spPr>
            <a:xfrm flipH="false" flipV="false">
              <a:off x="0" y="0"/>
              <a:ext cx="5128485" cy="9099952"/>
            </a:xfrm>
            <a:prstGeom prst="rect">
              <a:avLst/>
            </a:prstGeom>
          </p:spPr>
        </p:pic>
      </p:grpSp>
      <p:grpSp>
        <p:nvGrpSpPr>
          <p:cNvPr name="Group 15" id="15"/>
          <p:cNvGrpSpPr/>
          <p:nvPr/>
        </p:nvGrpSpPr>
        <p:grpSpPr>
          <a:xfrm rot="0">
            <a:off x="5297637" y="5038153"/>
            <a:ext cx="3978032" cy="5248847"/>
            <a:chOff x="0" y="0"/>
            <a:chExt cx="5304043" cy="6998462"/>
          </a:xfrm>
        </p:grpSpPr>
        <p:pic>
          <p:nvPicPr>
            <p:cNvPr name="Picture 16" id="16"/>
            <p:cNvPicPr>
              <a:picLocks noChangeAspect="true"/>
            </p:cNvPicPr>
            <p:nvPr/>
          </p:nvPicPr>
          <p:blipFill>
            <a:blip r:embed="rId3"/>
            <a:srcRect l="2688" t="21855" r="0" b="18760"/>
            <a:stretch>
              <a:fillRect/>
            </a:stretch>
          </p:blipFill>
          <p:spPr>
            <a:xfrm flipH="false" flipV="false">
              <a:off x="0" y="0"/>
              <a:ext cx="5304043" cy="6998462"/>
            </a:xfrm>
            <a:prstGeom prst="rect">
              <a:avLst/>
            </a:prstGeom>
          </p:spPr>
        </p:pic>
      </p:grpSp>
      <p:sp>
        <p:nvSpPr>
          <p:cNvPr name="TextBox 17" id="17"/>
          <p:cNvSpPr txBox="true"/>
          <p:nvPr/>
        </p:nvSpPr>
        <p:spPr>
          <a:xfrm rot="0">
            <a:off x="10709836" y="1278579"/>
            <a:ext cx="5608462" cy="1564004"/>
          </a:xfrm>
          <a:prstGeom prst="rect">
            <a:avLst/>
          </a:prstGeom>
        </p:spPr>
        <p:txBody>
          <a:bodyPr anchor="t" rtlCol="false" tIns="0" lIns="0" bIns="0" rIns="0">
            <a:spAutoFit/>
          </a:bodyPr>
          <a:lstStyle/>
          <a:p>
            <a:pPr algn="l">
              <a:lnSpc>
                <a:spcPts val="6059"/>
              </a:lnSpc>
            </a:pPr>
            <a:r>
              <a:rPr lang="en-US" sz="5999">
                <a:solidFill>
                  <a:srgbClr val="171616"/>
                </a:solidFill>
                <a:latin typeface="Raleway"/>
                <a:ea typeface="Raleway"/>
                <a:cs typeface="Raleway"/>
                <a:sym typeface="Raleway"/>
              </a:rPr>
              <a:t>Seafarer’s Friend</a:t>
            </a:r>
          </a:p>
        </p:txBody>
      </p:sp>
      <p:sp>
        <p:nvSpPr>
          <p:cNvPr name="TextBox 18" id="18"/>
          <p:cNvSpPr txBox="true"/>
          <p:nvPr/>
        </p:nvSpPr>
        <p:spPr>
          <a:xfrm rot="0">
            <a:off x="10709836" y="3433134"/>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Leader: </a:t>
            </a:r>
            <a:r>
              <a:rPr lang="en-US" sz="1999">
                <a:solidFill>
                  <a:srgbClr val="171616"/>
                </a:solidFill>
                <a:latin typeface="Open Sans"/>
                <a:ea typeface="Open Sans"/>
                <a:cs typeface="Open Sans"/>
                <a:sym typeface="Open Sans"/>
              </a:rPr>
              <a:t>Rev. David Hulse</a:t>
            </a:r>
          </a:p>
        </p:txBody>
      </p:sp>
      <p:sp>
        <p:nvSpPr>
          <p:cNvPr name="TextBox 19" id="19"/>
          <p:cNvSpPr txBox="true"/>
          <p:nvPr/>
        </p:nvSpPr>
        <p:spPr>
          <a:xfrm rot="0">
            <a:off x="10709836" y="8020361"/>
            <a:ext cx="5951111" cy="1092835"/>
          </a:xfrm>
          <a:prstGeom prst="rect">
            <a:avLst/>
          </a:prstGeom>
        </p:spPr>
        <p:txBody>
          <a:bodyPr anchor="t" rtlCol="false" tIns="0" lIns="0" bIns="0" rIns="0">
            <a:spAutoFit/>
          </a:bodyPr>
          <a:lstStyle/>
          <a:p>
            <a:pPr algn="l">
              <a:lnSpc>
                <a:spcPts val="2239"/>
              </a:lnSpc>
              <a:spcBef>
                <a:spcPct val="0"/>
              </a:spcBef>
            </a:pPr>
            <a:r>
              <a:rPr lang="en-US" sz="1599">
                <a:solidFill>
                  <a:srgbClr val="171616"/>
                </a:solidFill>
                <a:latin typeface="Open Sans"/>
                <a:ea typeface="Open Sans"/>
                <a:cs typeface="Open Sans"/>
                <a:sym typeface="Open Sans"/>
              </a:rPr>
              <a:t>Please pray for Seafarer’s Friend’s success in their new initiative to open a Seafarer Center in Boston. They’ve found the perfect location, now they just need the financial support that will allow them to afford it.</a:t>
            </a:r>
          </a:p>
        </p:txBody>
      </p:sp>
      <p:sp>
        <p:nvSpPr>
          <p:cNvPr name="TextBox 20" id="20"/>
          <p:cNvSpPr txBox="true"/>
          <p:nvPr/>
        </p:nvSpPr>
        <p:spPr>
          <a:xfrm rot="0">
            <a:off x="10709836" y="4360938"/>
            <a:ext cx="5951111" cy="3159125"/>
          </a:xfrm>
          <a:prstGeom prst="rect">
            <a:avLst/>
          </a:prstGeom>
        </p:spPr>
        <p:txBody>
          <a:bodyPr anchor="t" rtlCol="false" tIns="0" lIns="0" bIns="0" rIns="0">
            <a:spAutoFit/>
          </a:bodyPr>
          <a:lstStyle/>
          <a:p>
            <a:pPr algn="l">
              <a:lnSpc>
                <a:spcPts val="2799"/>
              </a:lnSpc>
            </a:pPr>
            <a:r>
              <a:rPr lang="en-US" sz="1999" b="true">
                <a:solidFill>
                  <a:srgbClr val="171616"/>
                </a:solidFill>
                <a:latin typeface="Open Sans Bold"/>
                <a:ea typeface="Open Sans Bold"/>
                <a:cs typeface="Open Sans Bold"/>
                <a:sym typeface="Open Sans Bold"/>
              </a:rPr>
              <a:t>Did you know?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Seafarers spend 6–9 months (sometimes longer) at a time working at sea, far away from their families, keeping global trade moving.</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Seafarer’s Friend strives to ensure seafarers feel at home in their port locations, advocates for the rights of seafarers across the globe, and provides spiritual guidance and pastoral care for seafarers seeking support.</a:t>
            </a:r>
          </a:p>
        </p:txBody>
      </p:sp>
      <p:sp>
        <p:nvSpPr>
          <p:cNvPr name="TextBox 21" id="21"/>
          <p:cNvSpPr txBox="true"/>
          <p:nvPr/>
        </p:nvSpPr>
        <p:spPr>
          <a:xfrm rot="0">
            <a:off x="10709836" y="7643888"/>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Prayer Request:</a:t>
            </a:r>
          </a:p>
        </p:txBody>
      </p:sp>
      <p:sp>
        <p:nvSpPr>
          <p:cNvPr name="TextBox 22" id="22"/>
          <p:cNvSpPr txBox="true"/>
          <p:nvPr/>
        </p:nvSpPr>
        <p:spPr>
          <a:xfrm rot="0">
            <a:off x="10709836" y="3897388"/>
            <a:ext cx="6549464"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Location: </a:t>
            </a:r>
            <a:r>
              <a:rPr lang="en-US" sz="1999">
                <a:solidFill>
                  <a:srgbClr val="171616"/>
                </a:solidFill>
                <a:latin typeface="Open Sans"/>
                <a:ea typeface="Open Sans"/>
                <a:cs typeface="Open Sans"/>
                <a:sym typeface="Open Sans"/>
              </a:rPr>
              <a:t>Massachusetts, New Hampshire, and Maine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977412" y="1028700"/>
            <a:ext cx="3846363" cy="6824964"/>
            <a:chOff x="0" y="0"/>
            <a:chExt cx="5128485" cy="9099952"/>
          </a:xfrm>
        </p:grpSpPr>
        <p:pic>
          <p:nvPicPr>
            <p:cNvPr name="Picture 14" id="14"/>
            <p:cNvPicPr>
              <a:picLocks noChangeAspect="true"/>
            </p:cNvPicPr>
            <p:nvPr/>
          </p:nvPicPr>
          <p:blipFill>
            <a:blip r:embed="rId2"/>
            <a:srcRect l="26204" t="0" r="28635" b="0"/>
            <a:stretch>
              <a:fillRect/>
            </a:stretch>
          </p:blipFill>
          <p:spPr>
            <a:xfrm flipH="false" flipV="false">
              <a:off x="0" y="0"/>
              <a:ext cx="5128485" cy="9099952"/>
            </a:xfrm>
            <a:prstGeom prst="rect">
              <a:avLst/>
            </a:prstGeom>
          </p:spPr>
        </p:pic>
      </p:grpSp>
      <p:grpSp>
        <p:nvGrpSpPr>
          <p:cNvPr name="Group 15" id="15"/>
          <p:cNvGrpSpPr/>
          <p:nvPr/>
        </p:nvGrpSpPr>
        <p:grpSpPr>
          <a:xfrm rot="0">
            <a:off x="5297637" y="5038153"/>
            <a:ext cx="3978032" cy="5248847"/>
            <a:chOff x="0" y="0"/>
            <a:chExt cx="5304043" cy="6998462"/>
          </a:xfrm>
        </p:grpSpPr>
        <p:pic>
          <p:nvPicPr>
            <p:cNvPr name="Picture 16" id="16"/>
            <p:cNvPicPr>
              <a:picLocks noChangeAspect="true"/>
            </p:cNvPicPr>
            <p:nvPr/>
          </p:nvPicPr>
          <p:blipFill>
            <a:blip r:embed="rId3"/>
            <a:srcRect l="42550" t="0" r="8771" b="0"/>
            <a:stretch>
              <a:fillRect/>
            </a:stretch>
          </p:blipFill>
          <p:spPr>
            <a:xfrm flipH="false" flipV="false">
              <a:off x="0" y="0"/>
              <a:ext cx="5304043" cy="6998462"/>
            </a:xfrm>
            <a:prstGeom prst="rect">
              <a:avLst/>
            </a:prstGeom>
          </p:spPr>
        </p:pic>
      </p:grpSp>
      <p:sp>
        <p:nvSpPr>
          <p:cNvPr name="TextBox 17" id="17"/>
          <p:cNvSpPr txBox="true"/>
          <p:nvPr/>
        </p:nvSpPr>
        <p:spPr>
          <a:xfrm rot="0">
            <a:off x="10709836" y="1071258"/>
            <a:ext cx="5608462" cy="1564004"/>
          </a:xfrm>
          <a:prstGeom prst="rect">
            <a:avLst/>
          </a:prstGeom>
        </p:spPr>
        <p:txBody>
          <a:bodyPr anchor="t" rtlCol="false" tIns="0" lIns="0" bIns="0" rIns="0">
            <a:spAutoFit/>
          </a:bodyPr>
          <a:lstStyle/>
          <a:p>
            <a:pPr algn="l">
              <a:lnSpc>
                <a:spcPts val="6059"/>
              </a:lnSpc>
            </a:pPr>
            <a:r>
              <a:rPr lang="en-US" sz="5999">
                <a:solidFill>
                  <a:srgbClr val="171616"/>
                </a:solidFill>
                <a:latin typeface="Raleway"/>
                <a:ea typeface="Raleway"/>
                <a:cs typeface="Raleway"/>
                <a:sym typeface="Raleway"/>
              </a:rPr>
              <a:t>Word Alive Mission</a:t>
            </a:r>
          </a:p>
        </p:txBody>
      </p:sp>
      <p:sp>
        <p:nvSpPr>
          <p:cNvPr name="TextBox 18" id="18"/>
          <p:cNvSpPr txBox="true"/>
          <p:nvPr/>
        </p:nvSpPr>
        <p:spPr>
          <a:xfrm rot="0">
            <a:off x="10709836" y="3225813"/>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Leader: </a:t>
            </a:r>
            <a:r>
              <a:rPr lang="en-US" sz="1999">
                <a:solidFill>
                  <a:srgbClr val="171616"/>
                </a:solidFill>
                <a:latin typeface="Open Sans"/>
                <a:ea typeface="Open Sans"/>
                <a:cs typeface="Open Sans"/>
                <a:sym typeface="Open Sans"/>
              </a:rPr>
              <a:t>Rev. Dr. Charles Nyane</a:t>
            </a:r>
          </a:p>
        </p:txBody>
      </p:sp>
      <p:sp>
        <p:nvSpPr>
          <p:cNvPr name="TextBox 19" id="19"/>
          <p:cNvSpPr txBox="true"/>
          <p:nvPr/>
        </p:nvSpPr>
        <p:spPr>
          <a:xfrm rot="0">
            <a:off x="10709836" y="7813040"/>
            <a:ext cx="5951111" cy="1092835"/>
          </a:xfrm>
          <a:prstGeom prst="rect">
            <a:avLst/>
          </a:prstGeom>
        </p:spPr>
        <p:txBody>
          <a:bodyPr anchor="t" rtlCol="false" tIns="0" lIns="0" bIns="0" rIns="0">
            <a:spAutoFit/>
          </a:bodyPr>
          <a:lstStyle/>
          <a:p>
            <a:pPr algn="l">
              <a:lnSpc>
                <a:spcPts val="2239"/>
              </a:lnSpc>
              <a:spcBef>
                <a:spcPct val="0"/>
              </a:spcBef>
            </a:pPr>
            <a:r>
              <a:rPr lang="en-US" sz="1599">
                <a:solidFill>
                  <a:srgbClr val="171616"/>
                </a:solidFill>
                <a:latin typeface="Open Sans"/>
                <a:ea typeface="Open Sans"/>
                <a:cs typeface="Open Sans"/>
                <a:sym typeface="Open Sans"/>
              </a:rPr>
              <a:t>Please pray for financial relief for Word Alive Mission. Recent needs, like the near total repair of a school bus and the construction of their hospital facility have caused the mission financial strain. </a:t>
            </a:r>
          </a:p>
        </p:txBody>
      </p:sp>
      <p:sp>
        <p:nvSpPr>
          <p:cNvPr name="TextBox 20" id="20"/>
          <p:cNvSpPr txBox="true"/>
          <p:nvPr/>
        </p:nvSpPr>
        <p:spPr>
          <a:xfrm rot="0">
            <a:off x="10709836" y="4153617"/>
            <a:ext cx="5951111" cy="3159125"/>
          </a:xfrm>
          <a:prstGeom prst="rect">
            <a:avLst/>
          </a:prstGeom>
        </p:spPr>
        <p:txBody>
          <a:bodyPr anchor="t" rtlCol="false" tIns="0" lIns="0" bIns="0" rIns="0">
            <a:spAutoFit/>
          </a:bodyPr>
          <a:lstStyle/>
          <a:p>
            <a:pPr algn="l">
              <a:lnSpc>
                <a:spcPts val="2799"/>
              </a:lnSpc>
            </a:pPr>
            <a:r>
              <a:rPr lang="en-US" sz="1999" b="true">
                <a:solidFill>
                  <a:srgbClr val="171616"/>
                </a:solidFill>
                <a:latin typeface="Open Sans Bold"/>
                <a:ea typeface="Open Sans Bold"/>
                <a:cs typeface="Open Sans Bold"/>
                <a:sym typeface="Open Sans Bold"/>
              </a:rPr>
              <a:t>Did you know?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Rev Dr. Charles Nyane recently visited and organized revival services for twenty churches in villages and towns in western Ghana. </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Work to build a hospital facility for the mission is progressing. They hope to complete the block work by the end of the year and then move onto the project of roofing the structure.</a:t>
            </a:r>
          </a:p>
        </p:txBody>
      </p:sp>
      <p:sp>
        <p:nvSpPr>
          <p:cNvPr name="TextBox 21" id="21"/>
          <p:cNvSpPr txBox="true"/>
          <p:nvPr/>
        </p:nvSpPr>
        <p:spPr>
          <a:xfrm rot="0">
            <a:off x="10709836" y="7436567"/>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Prayer Request:</a:t>
            </a:r>
          </a:p>
        </p:txBody>
      </p:sp>
      <p:sp>
        <p:nvSpPr>
          <p:cNvPr name="TextBox 22" id="22"/>
          <p:cNvSpPr txBox="true"/>
          <p:nvPr/>
        </p:nvSpPr>
        <p:spPr>
          <a:xfrm rot="0">
            <a:off x="10709836" y="3690067"/>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Location: </a:t>
            </a:r>
            <a:r>
              <a:rPr lang="en-US" sz="1999">
                <a:solidFill>
                  <a:srgbClr val="171616"/>
                </a:solidFill>
                <a:latin typeface="Open Sans"/>
                <a:ea typeface="Open Sans"/>
                <a:cs typeface="Open Sans"/>
                <a:sym typeface="Open Sans"/>
              </a:rPr>
              <a:t>Ghana and Ivory Coast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4972582" y="3139073"/>
            <a:ext cx="3978032" cy="5248847"/>
            <a:chOff x="0" y="0"/>
            <a:chExt cx="5304043" cy="6998462"/>
          </a:xfrm>
        </p:grpSpPr>
        <p:pic>
          <p:nvPicPr>
            <p:cNvPr name="Picture 14" id="14"/>
            <p:cNvPicPr>
              <a:picLocks noChangeAspect="true"/>
            </p:cNvPicPr>
            <p:nvPr/>
          </p:nvPicPr>
          <p:blipFill>
            <a:blip r:embed="rId2"/>
            <a:srcRect l="12105" t="0" r="12105" b="0"/>
            <a:stretch>
              <a:fillRect/>
            </a:stretch>
          </p:blipFill>
          <p:spPr>
            <a:xfrm flipH="false" flipV="false">
              <a:off x="0" y="0"/>
              <a:ext cx="5304043" cy="6998462"/>
            </a:xfrm>
            <a:prstGeom prst="rect">
              <a:avLst/>
            </a:prstGeom>
          </p:spPr>
        </p:pic>
      </p:grpSp>
      <p:grpSp>
        <p:nvGrpSpPr>
          <p:cNvPr name="Group 15" id="15"/>
          <p:cNvGrpSpPr/>
          <p:nvPr/>
        </p:nvGrpSpPr>
        <p:grpSpPr>
          <a:xfrm rot="0">
            <a:off x="652003" y="3139073"/>
            <a:ext cx="3978032" cy="5248847"/>
            <a:chOff x="0" y="0"/>
            <a:chExt cx="5304043" cy="6998462"/>
          </a:xfrm>
        </p:grpSpPr>
        <p:pic>
          <p:nvPicPr>
            <p:cNvPr name="Picture 16" id="16"/>
            <p:cNvPicPr>
              <a:picLocks noChangeAspect="true"/>
            </p:cNvPicPr>
            <p:nvPr/>
          </p:nvPicPr>
          <p:blipFill>
            <a:blip r:embed="rId3"/>
            <a:srcRect l="5732" t="0" r="8082" b="0"/>
            <a:stretch>
              <a:fillRect/>
            </a:stretch>
          </p:blipFill>
          <p:spPr>
            <a:xfrm flipH="false" flipV="false">
              <a:off x="0" y="0"/>
              <a:ext cx="5304043" cy="6998462"/>
            </a:xfrm>
            <a:prstGeom prst="rect">
              <a:avLst/>
            </a:prstGeom>
          </p:spPr>
        </p:pic>
      </p:grpSp>
      <p:grpSp>
        <p:nvGrpSpPr>
          <p:cNvPr name="Group 17" id="17"/>
          <p:cNvGrpSpPr/>
          <p:nvPr/>
        </p:nvGrpSpPr>
        <p:grpSpPr>
          <a:xfrm rot="0">
            <a:off x="9293160" y="3139073"/>
            <a:ext cx="3978032" cy="5248847"/>
            <a:chOff x="0" y="0"/>
            <a:chExt cx="5304043" cy="6998462"/>
          </a:xfrm>
        </p:grpSpPr>
        <p:pic>
          <p:nvPicPr>
            <p:cNvPr name="Picture 18" id="18"/>
            <p:cNvPicPr>
              <a:picLocks noChangeAspect="true"/>
            </p:cNvPicPr>
            <p:nvPr/>
          </p:nvPicPr>
          <p:blipFill>
            <a:blip r:embed="rId4"/>
            <a:srcRect l="21579" t="0" r="21579" b="0"/>
            <a:stretch>
              <a:fillRect/>
            </a:stretch>
          </p:blipFill>
          <p:spPr>
            <a:xfrm flipH="false" flipV="false">
              <a:off x="0" y="0"/>
              <a:ext cx="5304043" cy="6998462"/>
            </a:xfrm>
            <a:prstGeom prst="rect">
              <a:avLst/>
            </a:prstGeom>
          </p:spPr>
        </p:pic>
      </p:grpSp>
      <p:grpSp>
        <p:nvGrpSpPr>
          <p:cNvPr name="Group 19" id="19"/>
          <p:cNvGrpSpPr/>
          <p:nvPr/>
        </p:nvGrpSpPr>
        <p:grpSpPr>
          <a:xfrm rot="0">
            <a:off x="13657965" y="3139073"/>
            <a:ext cx="3978032" cy="5248847"/>
            <a:chOff x="0" y="0"/>
            <a:chExt cx="5304043" cy="6998462"/>
          </a:xfrm>
        </p:grpSpPr>
        <p:pic>
          <p:nvPicPr>
            <p:cNvPr name="Picture 20" id="20"/>
            <p:cNvPicPr>
              <a:picLocks noChangeAspect="true"/>
            </p:cNvPicPr>
            <p:nvPr/>
          </p:nvPicPr>
          <p:blipFill>
            <a:blip r:embed="rId5"/>
            <a:srcRect l="10524" t="0" r="10524" b="0"/>
            <a:stretch>
              <a:fillRect/>
            </a:stretch>
          </p:blipFill>
          <p:spPr>
            <a:xfrm flipH="false" flipV="false">
              <a:off x="0" y="0"/>
              <a:ext cx="5304043" cy="6998462"/>
            </a:xfrm>
            <a:prstGeom prst="rect">
              <a:avLst/>
            </a:prstGeom>
          </p:spPr>
        </p:pic>
      </p:grpSp>
      <p:sp>
        <p:nvSpPr>
          <p:cNvPr name="TextBox 21" id="21"/>
          <p:cNvSpPr txBox="true"/>
          <p:nvPr/>
        </p:nvSpPr>
        <p:spPr>
          <a:xfrm rot="0">
            <a:off x="6339769" y="865775"/>
            <a:ext cx="5608462" cy="1564004"/>
          </a:xfrm>
          <a:prstGeom prst="rect">
            <a:avLst/>
          </a:prstGeom>
        </p:spPr>
        <p:txBody>
          <a:bodyPr anchor="t" rtlCol="false" tIns="0" lIns="0" bIns="0" rIns="0">
            <a:spAutoFit/>
          </a:bodyPr>
          <a:lstStyle/>
          <a:p>
            <a:pPr algn="ctr">
              <a:lnSpc>
                <a:spcPts val="6059"/>
              </a:lnSpc>
            </a:pPr>
            <a:r>
              <a:rPr lang="en-US" sz="5999">
                <a:solidFill>
                  <a:srgbClr val="171616"/>
                </a:solidFill>
                <a:latin typeface="Raleway"/>
                <a:ea typeface="Raleway"/>
                <a:cs typeface="Raleway"/>
                <a:sym typeface="Raleway"/>
              </a:rPr>
              <a:t>Affiliated Organizations</a:t>
            </a:r>
          </a:p>
        </p:txBody>
      </p:sp>
      <p:sp>
        <p:nvSpPr>
          <p:cNvPr name="TextBox 22" id="22"/>
          <p:cNvSpPr txBox="true"/>
          <p:nvPr/>
        </p:nvSpPr>
        <p:spPr>
          <a:xfrm rot="0">
            <a:off x="-334536" y="8588587"/>
            <a:ext cx="5951111" cy="339725"/>
          </a:xfrm>
          <a:prstGeom prst="rect">
            <a:avLst/>
          </a:prstGeom>
        </p:spPr>
        <p:txBody>
          <a:bodyPr anchor="t" rtlCol="false" tIns="0" lIns="0" bIns="0" rIns="0">
            <a:spAutoFit/>
          </a:bodyPr>
          <a:lstStyle/>
          <a:p>
            <a:pPr algn="ctr">
              <a:lnSpc>
                <a:spcPts val="2799"/>
              </a:lnSpc>
              <a:spcBef>
                <a:spcPct val="0"/>
              </a:spcBef>
            </a:pPr>
            <a:r>
              <a:rPr lang="en-US" b="true" sz="1999">
                <a:solidFill>
                  <a:srgbClr val="171616"/>
                </a:solidFill>
                <a:latin typeface="Open Sans Bold"/>
                <a:ea typeface="Open Sans Bold"/>
                <a:cs typeface="Open Sans Bold"/>
                <a:sym typeface="Open Sans Bold"/>
              </a:rPr>
              <a:t>Congregational Library &amp; Archives</a:t>
            </a:r>
          </a:p>
        </p:txBody>
      </p:sp>
      <p:sp>
        <p:nvSpPr>
          <p:cNvPr name="TextBox 23" id="23"/>
          <p:cNvSpPr txBox="true"/>
          <p:nvPr/>
        </p:nvSpPr>
        <p:spPr>
          <a:xfrm rot="0">
            <a:off x="3986042" y="8588587"/>
            <a:ext cx="5951111" cy="339725"/>
          </a:xfrm>
          <a:prstGeom prst="rect">
            <a:avLst/>
          </a:prstGeom>
        </p:spPr>
        <p:txBody>
          <a:bodyPr anchor="t" rtlCol="false" tIns="0" lIns="0" bIns="0" rIns="0">
            <a:spAutoFit/>
          </a:bodyPr>
          <a:lstStyle/>
          <a:p>
            <a:pPr algn="ctr">
              <a:lnSpc>
                <a:spcPts val="2799"/>
              </a:lnSpc>
              <a:spcBef>
                <a:spcPct val="0"/>
              </a:spcBef>
            </a:pPr>
            <a:r>
              <a:rPr lang="en-US" b="true" sz="1999">
                <a:solidFill>
                  <a:srgbClr val="171616"/>
                </a:solidFill>
                <a:latin typeface="Open Sans Bold"/>
                <a:ea typeface="Open Sans Bold"/>
                <a:cs typeface="Open Sans Bold"/>
                <a:sym typeface="Open Sans Bold"/>
              </a:rPr>
              <a:t>University of Olivet</a:t>
            </a:r>
          </a:p>
        </p:txBody>
      </p:sp>
      <p:sp>
        <p:nvSpPr>
          <p:cNvPr name="TextBox 24" id="24"/>
          <p:cNvSpPr txBox="true"/>
          <p:nvPr/>
        </p:nvSpPr>
        <p:spPr>
          <a:xfrm rot="0">
            <a:off x="8306621" y="8588587"/>
            <a:ext cx="5951111" cy="339725"/>
          </a:xfrm>
          <a:prstGeom prst="rect">
            <a:avLst/>
          </a:prstGeom>
        </p:spPr>
        <p:txBody>
          <a:bodyPr anchor="t" rtlCol="false" tIns="0" lIns="0" bIns="0" rIns="0">
            <a:spAutoFit/>
          </a:bodyPr>
          <a:lstStyle/>
          <a:p>
            <a:pPr algn="ctr">
              <a:lnSpc>
                <a:spcPts val="2799"/>
              </a:lnSpc>
              <a:spcBef>
                <a:spcPct val="0"/>
              </a:spcBef>
            </a:pPr>
            <a:r>
              <a:rPr lang="en-US" b="true" sz="1999">
                <a:solidFill>
                  <a:srgbClr val="171616"/>
                </a:solidFill>
                <a:latin typeface="Open Sans Bold"/>
                <a:ea typeface="Open Sans Bold"/>
                <a:cs typeface="Open Sans Bold"/>
                <a:sym typeface="Open Sans Bold"/>
              </a:rPr>
              <a:t>Piedmont University</a:t>
            </a:r>
          </a:p>
        </p:txBody>
      </p:sp>
      <p:sp>
        <p:nvSpPr>
          <p:cNvPr name="TextBox 25" id="25"/>
          <p:cNvSpPr txBox="true"/>
          <p:nvPr/>
        </p:nvSpPr>
        <p:spPr>
          <a:xfrm rot="0">
            <a:off x="12671426" y="8588587"/>
            <a:ext cx="5951111" cy="339725"/>
          </a:xfrm>
          <a:prstGeom prst="rect">
            <a:avLst/>
          </a:prstGeom>
        </p:spPr>
        <p:txBody>
          <a:bodyPr anchor="t" rtlCol="false" tIns="0" lIns="0" bIns="0" rIns="0">
            <a:spAutoFit/>
          </a:bodyPr>
          <a:lstStyle/>
          <a:p>
            <a:pPr algn="ctr">
              <a:lnSpc>
                <a:spcPts val="2799"/>
              </a:lnSpc>
              <a:spcBef>
                <a:spcPct val="0"/>
              </a:spcBef>
            </a:pPr>
            <a:r>
              <a:rPr lang="en-US" b="true" sz="1999">
                <a:solidFill>
                  <a:srgbClr val="171616"/>
                </a:solidFill>
                <a:latin typeface="Open Sans Bold"/>
                <a:ea typeface="Open Sans Bold"/>
                <a:cs typeface="Open Sans Bold"/>
                <a:sym typeface="Open Sans Bold"/>
              </a:rPr>
              <a:t>Pilgrim Center for Reconciliation</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1028700" y="1028700"/>
            <a:ext cx="16230600" cy="8229600"/>
            <a:chOff x="0" y="0"/>
            <a:chExt cx="3774616" cy="1913890"/>
          </a:xfrm>
        </p:grpSpPr>
        <p:sp>
          <p:nvSpPr>
            <p:cNvPr name="Freeform 14" id="14"/>
            <p:cNvSpPr/>
            <p:nvPr/>
          </p:nvSpPr>
          <p:spPr>
            <a:xfrm flipH="false" flipV="false" rot="0">
              <a:off x="0" y="0"/>
              <a:ext cx="3774617" cy="1913890"/>
            </a:xfrm>
            <a:custGeom>
              <a:avLst/>
              <a:gdLst/>
              <a:ahLst/>
              <a:cxnLst/>
              <a:rect r="r" b="b" t="t" l="l"/>
              <a:pathLst>
                <a:path h="1913890" w="3774617">
                  <a:moveTo>
                    <a:pt x="0" y="0"/>
                  </a:moveTo>
                  <a:lnTo>
                    <a:pt x="3774617" y="0"/>
                  </a:lnTo>
                  <a:lnTo>
                    <a:pt x="3774617" y="1913890"/>
                  </a:lnTo>
                  <a:lnTo>
                    <a:pt x="0" y="1913890"/>
                  </a:lnTo>
                  <a:close/>
                </a:path>
              </a:pathLst>
            </a:custGeom>
            <a:solidFill>
              <a:srgbClr val="FAF6F0"/>
            </a:solidFill>
          </p:spPr>
        </p:sp>
      </p:grpSp>
      <p:sp>
        <p:nvSpPr>
          <p:cNvPr name="TextBox 15" id="15"/>
          <p:cNvSpPr txBox="true"/>
          <p:nvPr/>
        </p:nvSpPr>
        <p:spPr>
          <a:xfrm rot="0">
            <a:off x="1987547" y="4014912"/>
            <a:ext cx="14312905" cy="3709326"/>
          </a:xfrm>
          <a:prstGeom prst="rect">
            <a:avLst/>
          </a:prstGeom>
        </p:spPr>
        <p:txBody>
          <a:bodyPr anchor="t" rtlCol="false" tIns="0" lIns="0" bIns="0" rIns="0">
            <a:spAutoFit/>
          </a:bodyPr>
          <a:lstStyle/>
          <a:p>
            <a:pPr algn="ctr">
              <a:lnSpc>
                <a:spcPts val="7407"/>
              </a:lnSpc>
              <a:spcBef>
                <a:spcPct val="0"/>
              </a:spcBef>
            </a:pPr>
            <a:r>
              <a:rPr lang="en-US" sz="5291">
                <a:solidFill>
                  <a:srgbClr val="171616"/>
                </a:solidFill>
                <a:latin typeface="Raleway"/>
                <a:ea typeface="Raleway"/>
                <a:cs typeface="Raleway"/>
                <a:sym typeface="Raleway"/>
              </a:rPr>
              <a:t>To nurture fellowship among Congregational Christian churches and to support ministries of the local church in its community and to the world, all in the name of Christ.</a:t>
            </a:r>
          </a:p>
        </p:txBody>
      </p:sp>
      <p:sp>
        <p:nvSpPr>
          <p:cNvPr name="TextBox 16" id="16"/>
          <p:cNvSpPr txBox="true"/>
          <p:nvPr/>
        </p:nvSpPr>
        <p:spPr>
          <a:xfrm rot="0">
            <a:off x="5526516" y="2467512"/>
            <a:ext cx="7234968" cy="866768"/>
          </a:xfrm>
          <a:prstGeom prst="rect">
            <a:avLst/>
          </a:prstGeom>
        </p:spPr>
        <p:txBody>
          <a:bodyPr anchor="t" rtlCol="false" tIns="0" lIns="0" bIns="0" rIns="0">
            <a:spAutoFit/>
          </a:bodyPr>
          <a:lstStyle/>
          <a:p>
            <a:pPr algn="ctr">
              <a:lnSpc>
                <a:spcPts val="7238"/>
              </a:lnSpc>
              <a:spcBef>
                <a:spcPct val="0"/>
              </a:spcBef>
            </a:pPr>
            <a:r>
              <a:rPr lang="en-US" b="true" sz="5170">
                <a:solidFill>
                  <a:srgbClr val="171616"/>
                </a:solidFill>
                <a:latin typeface="Open Sans Bold"/>
                <a:ea typeface="Open Sans Bold"/>
                <a:cs typeface="Open Sans Bold"/>
                <a:sym typeface="Open Sans Bold"/>
              </a:rPr>
              <a:t>OUR MISSION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977412" y="1028700"/>
            <a:ext cx="3846363" cy="6824964"/>
            <a:chOff x="0" y="0"/>
            <a:chExt cx="5128485" cy="9099952"/>
          </a:xfrm>
        </p:grpSpPr>
        <p:pic>
          <p:nvPicPr>
            <p:cNvPr name="Picture 14" id="14"/>
            <p:cNvPicPr>
              <a:picLocks noChangeAspect="true"/>
            </p:cNvPicPr>
            <p:nvPr/>
          </p:nvPicPr>
          <p:blipFill>
            <a:blip r:embed="rId2"/>
            <a:srcRect l="47165" t="0" r="10410" b="0"/>
            <a:stretch>
              <a:fillRect/>
            </a:stretch>
          </p:blipFill>
          <p:spPr>
            <a:xfrm flipH="false" flipV="false">
              <a:off x="0" y="0"/>
              <a:ext cx="5128485" cy="9099952"/>
            </a:xfrm>
            <a:prstGeom prst="rect">
              <a:avLst/>
            </a:prstGeom>
          </p:spPr>
        </p:pic>
      </p:grpSp>
      <p:grpSp>
        <p:nvGrpSpPr>
          <p:cNvPr name="Group 15" id="15"/>
          <p:cNvGrpSpPr/>
          <p:nvPr/>
        </p:nvGrpSpPr>
        <p:grpSpPr>
          <a:xfrm rot="0">
            <a:off x="5297637" y="5024516"/>
            <a:ext cx="4056431" cy="5262484"/>
            <a:chOff x="0" y="0"/>
            <a:chExt cx="5408575" cy="7016645"/>
          </a:xfrm>
        </p:grpSpPr>
        <p:pic>
          <p:nvPicPr>
            <p:cNvPr name="Picture 16" id="16"/>
            <p:cNvPicPr>
              <a:picLocks noChangeAspect="true"/>
            </p:cNvPicPr>
            <p:nvPr/>
          </p:nvPicPr>
          <p:blipFill>
            <a:blip r:embed="rId3"/>
            <a:srcRect l="1823" t="0" r="1823" b="0"/>
            <a:stretch>
              <a:fillRect/>
            </a:stretch>
          </p:blipFill>
          <p:spPr>
            <a:xfrm flipH="false" flipV="false">
              <a:off x="0" y="0"/>
              <a:ext cx="5408575" cy="7016645"/>
            </a:xfrm>
            <a:prstGeom prst="rect">
              <a:avLst/>
            </a:prstGeom>
          </p:spPr>
        </p:pic>
      </p:grpSp>
      <p:sp>
        <p:nvSpPr>
          <p:cNvPr name="TextBox 17" id="17"/>
          <p:cNvSpPr txBox="true"/>
          <p:nvPr/>
        </p:nvSpPr>
        <p:spPr>
          <a:xfrm rot="0">
            <a:off x="10799854" y="1503645"/>
            <a:ext cx="5608462" cy="2407920"/>
          </a:xfrm>
          <a:prstGeom prst="rect">
            <a:avLst/>
          </a:prstGeom>
        </p:spPr>
        <p:txBody>
          <a:bodyPr anchor="t" rtlCol="false" tIns="0" lIns="0" bIns="0" rIns="0">
            <a:spAutoFit/>
          </a:bodyPr>
          <a:lstStyle/>
          <a:p>
            <a:pPr algn="l">
              <a:lnSpc>
                <a:spcPts val="6239"/>
              </a:lnSpc>
            </a:pPr>
            <a:r>
              <a:rPr lang="en-US" sz="5999">
                <a:solidFill>
                  <a:srgbClr val="171616"/>
                </a:solidFill>
                <a:latin typeface="Raleway"/>
                <a:ea typeface="Raleway"/>
                <a:cs typeface="Raleway"/>
                <a:sym typeface="Raleway"/>
              </a:rPr>
              <a:t>A Christian Ministry in the National Parks</a:t>
            </a:r>
          </a:p>
        </p:txBody>
      </p:sp>
      <p:sp>
        <p:nvSpPr>
          <p:cNvPr name="TextBox 18" id="18"/>
          <p:cNvSpPr txBox="true"/>
          <p:nvPr/>
        </p:nvSpPr>
        <p:spPr>
          <a:xfrm rot="0">
            <a:off x="10799854" y="4502115"/>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Leader: </a:t>
            </a:r>
            <a:r>
              <a:rPr lang="en-US" sz="1999">
                <a:solidFill>
                  <a:srgbClr val="171616"/>
                </a:solidFill>
                <a:latin typeface="Open Sans"/>
                <a:ea typeface="Open Sans"/>
                <a:cs typeface="Open Sans"/>
                <a:sym typeface="Open Sans"/>
              </a:rPr>
              <a:t>Amy Kennedy</a:t>
            </a:r>
          </a:p>
        </p:txBody>
      </p:sp>
      <p:sp>
        <p:nvSpPr>
          <p:cNvPr name="TextBox 19" id="19"/>
          <p:cNvSpPr txBox="true"/>
          <p:nvPr/>
        </p:nvSpPr>
        <p:spPr>
          <a:xfrm rot="0">
            <a:off x="10799854" y="8052470"/>
            <a:ext cx="5951111" cy="816610"/>
          </a:xfrm>
          <a:prstGeom prst="rect">
            <a:avLst/>
          </a:prstGeom>
        </p:spPr>
        <p:txBody>
          <a:bodyPr anchor="t" rtlCol="false" tIns="0" lIns="0" bIns="0" rIns="0">
            <a:spAutoFit/>
          </a:bodyPr>
          <a:lstStyle/>
          <a:p>
            <a:pPr algn="l">
              <a:lnSpc>
                <a:spcPts val="2239"/>
              </a:lnSpc>
              <a:spcBef>
                <a:spcPct val="0"/>
              </a:spcBef>
            </a:pPr>
            <a:r>
              <a:rPr lang="en-US" sz="1599">
                <a:solidFill>
                  <a:srgbClr val="171616"/>
                </a:solidFill>
                <a:latin typeface="Open Sans"/>
                <a:ea typeface="Open Sans"/>
                <a:cs typeface="Open Sans"/>
                <a:sym typeface="Open Sans"/>
              </a:rPr>
              <a:t>Please pray for Dave Degler as he retires from his role as co-executive director of program and leadership and steps into a new season of life.</a:t>
            </a:r>
          </a:p>
        </p:txBody>
      </p:sp>
      <p:sp>
        <p:nvSpPr>
          <p:cNvPr name="TextBox 20" id="20"/>
          <p:cNvSpPr txBox="true"/>
          <p:nvPr/>
        </p:nvSpPr>
        <p:spPr>
          <a:xfrm rot="0">
            <a:off x="10799854" y="5429919"/>
            <a:ext cx="5951111" cy="2101850"/>
          </a:xfrm>
          <a:prstGeom prst="rect">
            <a:avLst/>
          </a:prstGeom>
        </p:spPr>
        <p:txBody>
          <a:bodyPr anchor="t" rtlCol="false" tIns="0" lIns="0" bIns="0" rIns="0">
            <a:spAutoFit/>
          </a:bodyPr>
          <a:lstStyle/>
          <a:p>
            <a:pPr algn="l">
              <a:lnSpc>
                <a:spcPts val="2799"/>
              </a:lnSpc>
            </a:pPr>
            <a:r>
              <a:rPr lang="en-US" sz="1999" b="true">
                <a:solidFill>
                  <a:srgbClr val="171616"/>
                </a:solidFill>
                <a:latin typeface="Open Sans Bold"/>
                <a:ea typeface="Open Sans Bold"/>
                <a:cs typeface="Open Sans Bold"/>
                <a:sym typeface="Open Sans Bold"/>
              </a:rPr>
              <a:t>Did you know?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ACMNP offers 1,400 Sunday services each summer.</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25-35% of seasonal park employees are international, so their ministry reaches a global community.</a:t>
            </a:r>
          </a:p>
        </p:txBody>
      </p:sp>
      <p:sp>
        <p:nvSpPr>
          <p:cNvPr name="TextBox 21" id="21"/>
          <p:cNvSpPr txBox="true"/>
          <p:nvPr/>
        </p:nvSpPr>
        <p:spPr>
          <a:xfrm rot="0">
            <a:off x="10799854" y="7655594"/>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Prayer Request:</a:t>
            </a:r>
          </a:p>
        </p:txBody>
      </p:sp>
      <p:sp>
        <p:nvSpPr>
          <p:cNvPr name="TextBox 22" id="22"/>
          <p:cNvSpPr txBox="true"/>
          <p:nvPr/>
        </p:nvSpPr>
        <p:spPr>
          <a:xfrm rot="0">
            <a:off x="10799854" y="4966369"/>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Location: </a:t>
            </a:r>
            <a:r>
              <a:rPr lang="en-US" sz="1999">
                <a:solidFill>
                  <a:srgbClr val="171616"/>
                </a:solidFill>
                <a:latin typeface="Open Sans"/>
                <a:ea typeface="Open Sans"/>
                <a:cs typeface="Open Sans"/>
                <a:sym typeface="Open Sans"/>
              </a:rPr>
              <a:t>US - Nationwide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977412" y="1028700"/>
            <a:ext cx="3846363" cy="6824964"/>
            <a:chOff x="0" y="0"/>
            <a:chExt cx="5128485" cy="9099952"/>
          </a:xfrm>
        </p:grpSpPr>
        <p:pic>
          <p:nvPicPr>
            <p:cNvPr name="Picture 14" id="14"/>
            <p:cNvPicPr>
              <a:picLocks noChangeAspect="true"/>
            </p:cNvPicPr>
            <p:nvPr/>
          </p:nvPicPr>
          <p:blipFill>
            <a:blip r:embed="rId2"/>
            <a:srcRect l="12565" t="0" r="12565" b="0"/>
            <a:stretch>
              <a:fillRect/>
            </a:stretch>
          </p:blipFill>
          <p:spPr>
            <a:xfrm flipH="false" flipV="false">
              <a:off x="0" y="0"/>
              <a:ext cx="5128485" cy="9099952"/>
            </a:xfrm>
            <a:prstGeom prst="rect">
              <a:avLst/>
            </a:prstGeom>
          </p:spPr>
        </p:pic>
      </p:grpSp>
      <p:grpSp>
        <p:nvGrpSpPr>
          <p:cNvPr name="Group 15" id="15"/>
          <p:cNvGrpSpPr/>
          <p:nvPr/>
        </p:nvGrpSpPr>
        <p:grpSpPr>
          <a:xfrm rot="0">
            <a:off x="5297637" y="4985533"/>
            <a:ext cx="4001555" cy="5301467"/>
            <a:chOff x="0" y="0"/>
            <a:chExt cx="5335406" cy="7068623"/>
          </a:xfrm>
        </p:grpSpPr>
        <p:pic>
          <p:nvPicPr>
            <p:cNvPr name="Picture 16" id="16"/>
            <p:cNvPicPr>
              <a:picLocks noChangeAspect="true"/>
            </p:cNvPicPr>
            <p:nvPr/>
          </p:nvPicPr>
          <p:blipFill>
            <a:blip r:embed="rId3"/>
            <a:srcRect l="1159" t="0" r="1159" b="0"/>
            <a:stretch>
              <a:fillRect/>
            </a:stretch>
          </p:blipFill>
          <p:spPr>
            <a:xfrm flipH="false" flipV="false">
              <a:off x="0" y="0"/>
              <a:ext cx="5335406" cy="7068623"/>
            </a:xfrm>
            <a:prstGeom prst="rect">
              <a:avLst/>
            </a:prstGeom>
          </p:spPr>
        </p:pic>
      </p:grpSp>
      <p:sp>
        <p:nvSpPr>
          <p:cNvPr name="TextBox 17" id="17"/>
          <p:cNvSpPr txBox="true"/>
          <p:nvPr/>
        </p:nvSpPr>
        <p:spPr>
          <a:xfrm rot="0">
            <a:off x="10798021" y="1151220"/>
            <a:ext cx="5608462" cy="2407920"/>
          </a:xfrm>
          <a:prstGeom prst="rect">
            <a:avLst/>
          </a:prstGeom>
        </p:spPr>
        <p:txBody>
          <a:bodyPr anchor="t" rtlCol="false" tIns="0" lIns="0" bIns="0" rIns="0">
            <a:spAutoFit/>
          </a:bodyPr>
          <a:lstStyle/>
          <a:p>
            <a:pPr algn="l">
              <a:lnSpc>
                <a:spcPts val="6239"/>
              </a:lnSpc>
            </a:pPr>
            <a:r>
              <a:rPr lang="en-US" sz="5999">
                <a:solidFill>
                  <a:srgbClr val="171616"/>
                </a:solidFill>
                <a:latin typeface="Raleway"/>
                <a:ea typeface="Raleway"/>
                <a:cs typeface="Raleway"/>
                <a:sym typeface="Raleway"/>
              </a:rPr>
              <a:t>Asociacion Civil Cristiana Congregacional</a:t>
            </a:r>
          </a:p>
        </p:txBody>
      </p:sp>
      <p:sp>
        <p:nvSpPr>
          <p:cNvPr name="TextBox 18" id="18"/>
          <p:cNvSpPr txBox="true"/>
          <p:nvPr/>
        </p:nvSpPr>
        <p:spPr>
          <a:xfrm rot="0">
            <a:off x="10798021" y="4149690"/>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Leader: </a:t>
            </a:r>
            <a:r>
              <a:rPr lang="en-US" sz="1999">
                <a:solidFill>
                  <a:srgbClr val="171616"/>
                </a:solidFill>
                <a:latin typeface="Open Sans"/>
                <a:ea typeface="Open Sans"/>
                <a:cs typeface="Open Sans"/>
                <a:sym typeface="Open Sans"/>
              </a:rPr>
              <a:t>Rev. Dr. Harding Stricker</a:t>
            </a:r>
          </a:p>
        </p:txBody>
      </p:sp>
      <p:sp>
        <p:nvSpPr>
          <p:cNvPr name="TextBox 19" id="19"/>
          <p:cNvSpPr txBox="true"/>
          <p:nvPr/>
        </p:nvSpPr>
        <p:spPr>
          <a:xfrm rot="0">
            <a:off x="10798021" y="8404895"/>
            <a:ext cx="5951111" cy="816610"/>
          </a:xfrm>
          <a:prstGeom prst="rect">
            <a:avLst/>
          </a:prstGeom>
        </p:spPr>
        <p:txBody>
          <a:bodyPr anchor="t" rtlCol="false" tIns="0" lIns="0" bIns="0" rIns="0">
            <a:spAutoFit/>
          </a:bodyPr>
          <a:lstStyle/>
          <a:p>
            <a:pPr algn="l">
              <a:lnSpc>
                <a:spcPts val="2239"/>
              </a:lnSpc>
              <a:spcBef>
                <a:spcPct val="0"/>
              </a:spcBef>
            </a:pPr>
            <a:r>
              <a:rPr lang="en-US" sz="1599">
                <a:solidFill>
                  <a:srgbClr val="171616"/>
                </a:solidFill>
                <a:latin typeface="Open Sans"/>
                <a:ea typeface="Open Sans"/>
                <a:cs typeface="Open Sans"/>
                <a:sym typeface="Open Sans"/>
              </a:rPr>
              <a:t>Please keep the faith-grounded work of Asociacion Civil Cristiana Congregacional in your prayers as they strive to nurture health, education, and joy in their community. </a:t>
            </a:r>
          </a:p>
        </p:txBody>
      </p:sp>
      <p:sp>
        <p:nvSpPr>
          <p:cNvPr name="TextBox 20" id="20"/>
          <p:cNvSpPr txBox="true"/>
          <p:nvPr/>
        </p:nvSpPr>
        <p:spPr>
          <a:xfrm rot="0">
            <a:off x="10798021" y="5077494"/>
            <a:ext cx="5951111" cy="2806700"/>
          </a:xfrm>
          <a:prstGeom prst="rect">
            <a:avLst/>
          </a:prstGeom>
        </p:spPr>
        <p:txBody>
          <a:bodyPr anchor="t" rtlCol="false" tIns="0" lIns="0" bIns="0" rIns="0">
            <a:spAutoFit/>
          </a:bodyPr>
          <a:lstStyle/>
          <a:p>
            <a:pPr algn="l">
              <a:lnSpc>
                <a:spcPts val="2799"/>
              </a:lnSpc>
            </a:pPr>
            <a:r>
              <a:rPr lang="en-US" sz="1999" b="true">
                <a:solidFill>
                  <a:srgbClr val="171616"/>
                </a:solidFill>
                <a:latin typeface="Open Sans Bold"/>
                <a:ea typeface="Open Sans Bold"/>
                <a:cs typeface="Open Sans Bold"/>
                <a:sym typeface="Open Sans Bold"/>
              </a:rPr>
              <a:t>Did you know?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ACCC recently inaugurated a new playground, creating a safe, welcoming space for children to play and grow.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In 2026, they are committed to funding clinic healthcare services, their soup kitchen and community garden, and providing essential school materials to youth.</a:t>
            </a:r>
          </a:p>
        </p:txBody>
      </p:sp>
      <p:sp>
        <p:nvSpPr>
          <p:cNvPr name="TextBox 21" id="21"/>
          <p:cNvSpPr txBox="true"/>
          <p:nvPr/>
        </p:nvSpPr>
        <p:spPr>
          <a:xfrm rot="0">
            <a:off x="10798021" y="8008019"/>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Prayer Request:</a:t>
            </a:r>
          </a:p>
        </p:txBody>
      </p:sp>
      <p:sp>
        <p:nvSpPr>
          <p:cNvPr name="TextBox 22" id="22"/>
          <p:cNvSpPr txBox="true"/>
          <p:nvPr/>
        </p:nvSpPr>
        <p:spPr>
          <a:xfrm rot="0">
            <a:off x="10798021" y="4613944"/>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Location: </a:t>
            </a:r>
            <a:r>
              <a:rPr lang="en-US" sz="1999">
                <a:solidFill>
                  <a:srgbClr val="171616"/>
                </a:solidFill>
                <a:latin typeface="Open Sans"/>
                <a:ea typeface="Open Sans"/>
                <a:cs typeface="Open Sans"/>
                <a:sym typeface="Open Sans"/>
              </a:rPr>
              <a:t>Argentina - Jardin America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977412" y="1028700"/>
            <a:ext cx="3846363" cy="6824964"/>
            <a:chOff x="0" y="0"/>
            <a:chExt cx="5128485" cy="9099952"/>
          </a:xfrm>
        </p:grpSpPr>
        <p:pic>
          <p:nvPicPr>
            <p:cNvPr name="Picture 14" id="14"/>
            <p:cNvPicPr>
              <a:picLocks noChangeAspect="true"/>
            </p:cNvPicPr>
            <p:nvPr/>
          </p:nvPicPr>
          <p:blipFill>
            <a:blip r:embed="rId2"/>
            <a:srcRect l="21821" t="0" r="21821" b="0"/>
            <a:stretch>
              <a:fillRect/>
            </a:stretch>
          </p:blipFill>
          <p:spPr>
            <a:xfrm flipH="false" flipV="false">
              <a:off x="0" y="0"/>
              <a:ext cx="5128485" cy="9099952"/>
            </a:xfrm>
            <a:prstGeom prst="rect">
              <a:avLst/>
            </a:prstGeom>
          </p:spPr>
        </p:pic>
      </p:grpSp>
      <p:grpSp>
        <p:nvGrpSpPr>
          <p:cNvPr name="Group 15" id="15"/>
          <p:cNvGrpSpPr/>
          <p:nvPr/>
        </p:nvGrpSpPr>
        <p:grpSpPr>
          <a:xfrm rot="0">
            <a:off x="5297637" y="4999030"/>
            <a:ext cx="3980015" cy="5287970"/>
            <a:chOff x="0" y="0"/>
            <a:chExt cx="5306687" cy="7050627"/>
          </a:xfrm>
        </p:grpSpPr>
        <p:pic>
          <p:nvPicPr>
            <p:cNvPr name="Picture 16" id="16"/>
            <p:cNvPicPr>
              <a:picLocks noChangeAspect="true"/>
            </p:cNvPicPr>
            <p:nvPr/>
          </p:nvPicPr>
          <p:blipFill>
            <a:blip r:embed="rId3"/>
            <a:srcRect l="12367" t="0" r="12367" b="0"/>
            <a:stretch>
              <a:fillRect/>
            </a:stretch>
          </p:blipFill>
          <p:spPr>
            <a:xfrm flipH="false" flipV="false">
              <a:off x="0" y="0"/>
              <a:ext cx="5306687" cy="7050627"/>
            </a:xfrm>
            <a:prstGeom prst="rect">
              <a:avLst/>
            </a:prstGeom>
          </p:spPr>
        </p:pic>
      </p:grpSp>
      <p:sp>
        <p:nvSpPr>
          <p:cNvPr name="TextBox 17" id="17"/>
          <p:cNvSpPr txBox="true"/>
          <p:nvPr/>
        </p:nvSpPr>
        <p:spPr>
          <a:xfrm rot="0">
            <a:off x="10752553" y="1787693"/>
            <a:ext cx="5608462" cy="1019176"/>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ChildVoice</a:t>
            </a:r>
          </a:p>
        </p:txBody>
      </p:sp>
      <p:sp>
        <p:nvSpPr>
          <p:cNvPr name="TextBox 18" id="18"/>
          <p:cNvSpPr txBox="true"/>
          <p:nvPr/>
        </p:nvSpPr>
        <p:spPr>
          <a:xfrm rot="0">
            <a:off x="10752553" y="3295476"/>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Leader: </a:t>
            </a:r>
            <a:r>
              <a:rPr lang="en-US" sz="1999">
                <a:solidFill>
                  <a:srgbClr val="171616"/>
                </a:solidFill>
                <a:latin typeface="Open Sans"/>
                <a:ea typeface="Open Sans"/>
                <a:cs typeface="Open Sans"/>
                <a:sym typeface="Open Sans"/>
              </a:rPr>
              <a:t>Nathan Mandsager</a:t>
            </a:r>
          </a:p>
        </p:txBody>
      </p:sp>
      <p:sp>
        <p:nvSpPr>
          <p:cNvPr name="TextBox 19" id="19"/>
          <p:cNvSpPr txBox="true"/>
          <p:nvPr/>
        </p:nvSpPr>
        <p:spPr>
          <a:xfrm rot="0">
            <a:off x="10752553" y="7198256"/>
            <a:ext cx="5951111" cy="1092835"/>
          </a:xfrm>
          <a:prstGeom prst="rect">
            <a:avLst/>
          </a:prstGeom>
        </p:spPr>
        <p:txBody>
          <a:bodyPr anchor="t" rtlCol="false" tIns="0" lIns="0" bIns="0" rIns="0">
            <a:spAutoFit/>
          </a:bodyPr>
          <a:lstStyle/>
          <a:p>
            <a:pPr algn="l">
              <a:lnSpc>
                <a:spcPts val="2239"/>
              </a:lnSpc>
              <a:spcBef>
                <a:spcPct val="0"/>
              </a:spcBef>
            </a:pPr>
            <a:r>
              <a:rPr lang="en-US" sz="1599">
                <a:solidFill>
                  <a:srgbClr val="171616"/>
                </a:solidFill>
                <a:latin typeface="Open Sans"/>
                <a:ea typeface="Open Sans"/>
                <a:cs typeface="Open Sans"/>
                <a:sym typeface="Open Sans"/>
              </a:rPr>
              <a:t>Please pray for ChildVoice’s new initiative working in north-eastern Nigeria. The Dauchi IDP community has about 100 households, and ChildVoice has already enrolled 97 people in their program to help improve the lives of local youth.</a:t>
            </a:r>
          </a:p>
        </p:txBody>
      </p:sp>
      <p:sp>
        <p:nvSpPr>
          <p:cNvPr name="TextBox 20" id="20"/>
          <p:cNvSpPr txBox="true"/>
          <p:nvPr/>
        </p:nvSpPr>
        <p:spPr>
          <a:xfrm rot="0">
            <a:off x="10752553" y="4223281"/>
            <a:ext cx="5951111" cy="2454275"/>
          </a:xfrm>
          <a:prstGeom prst="rect">
            <a:avLst/>
          </a:prstGeom>
        </p:spPr>
        <p:txBody>
          <a:bodyPr anchor="t" rtlCol="false" tIns="0" lIns="0" bIns="0" rIns="0">
            <a:spAutoFit/>
          </a:bodyPr>
          <a:lstStyle/>
          <a:p>
            <a:pPr algn="l">
              <a:lnSpc>
                <a:spcPts val="2799"/>
              </a:lnSpc>
            </a:pPr>
            <a:r>
              <a:rPr lang="en-US" sz="1999" b="true">
                <a:solidFill>
                  <a:srgbClr val="171616"/>
                </a:solidFill>
                <a:latin typeface="Open Sans Bold"/>
                <a:ea typeface="Open Sans Bold"/>
                <a:cs typeface="Open Sans Bold"/>
                <a:sym typeface="Open Sans Bold"/>
              </a:rPr>
              <a:t>Did you know?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Since its founding, ChildVoice has served 15,373 kids and families.</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263 girls have attended their Lukome Center, a non-traditional boarding school, 99% of whom have successfully completed their vocational training programs.</a:t>
            </a:r>
          </a:p>
        </p:txBody>
      </p:sp>
      <p:sp>
        <p:nvSpPr>
          <p:cNvPr name="TextBox 21" id="21"/>
          <p:cNvSpPr txBox="true"/>
          <p:nvPr/>
        </p:nvSpPr>
        <p:spPr>
          <a:xfrm rot="0">
            <a:off x="10752553" y="6801381"/>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Prayer Request:</a:t>
            </a:r>
          </a:p>
        </p:txBody>
      </p:sp>
      <p:sp>
        <p:nvSpPr>
          <p:cNvPr name="TextBox 22" id="22"/>
          <p:cNvSpPr txBox="true"/>
          <p:nvPr/>
        </p:nvSpPr>
        <p:spPr>
          <a:xfrm rot="0">
            <a:off x="10752553" y="3759730"/>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Location: </a:t>
            </a:r>
            <a:r>
              <a:rPr lang="en-US" sz="1999">
                <a:solidFill>
                  <a:srgbClr val="171616"/>
                </a:solidFill>
                <a:latin typeface="Open Sans"/>
                <a:ea typeface="Open Sans"/>
                <a:cs typeface="Open Sans"/>
                <a:sym typeface="Open Sans"/>
              </a:rPr>
              <a:t>Uganda, South Sudan, and Nigeria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977412" y="1028700"/>
            <a:ext cx="3846363" cy="6824964"/>
            <a:chOff x="0" y="0"/>
            <a:chExt cx="5128485" cy="9099952"/>
          </a:xfrm>
        </p:grpSpPr>
        <p:pic>
          <p:nvPicPr>
            <p:cNvPr name="Picture 14" id="14"/>
            <p:cNvPicPr>
              <a:picLocks noChangeAspect="true"/>
            </p:cNvPicPr>
            <p:nvPr/>
          </p:nvPicPr>
          <p:blipFill>
            <a:blip r:embed="rId2"/>
            <a:srcRect l="35860" t="0" r="35860" b="0"/>
            <a:stretch>
              <a:fillRect/>
            </a:stretch>
          </p:blipFill>
          <p:spPr>
            <a:xfrm flipH="false" flipV="false">
              <a:off x="0" y="0"/>
              <a:ext cx="5128485" cy="9099952"/>
            </a:xfrm>
            <a:prstGeom prst="rect">
              <a:avLst/>
            </a:prstGeom>
          </p:spPr>
        </p:pic>
      </p:grpSp>
      <p:grpSp>
        <p:nvGrpSpPr>
          <p:cNvPr name="Group 15" id="15"/>
          <p:cNvGrpSpPr/>
          <p:nvPr/>
        </p:nvGrpSpPr>
        <p:grpSpPr>
          <a:xfrm rot="0">
            <a:off x="5297637" y="5021305"/>
            <a:ext cx="4002290" cy="5265695"/>
            <a:chOff x="0" y="0"/>
            <a:chExt cx="5336387" cy="7020926"/>
          </a:xfrm>
        </p:grpSpPr>
        <p:pic>
          <p:nvPicPr>
            <p:cNvPr name="Picture 16" id="16"/>
            <p:cNvPicPr>
              <a:picLocks noChangeAspect="true"/>
            </p:cNvPicPr>
            <p:nvPr/>
          </p:nvPicPr>
          <p:blipFill>
            <a:blip r:embed="rId3"/>
            <a:srcRect l="17612" t="0" r="17612" b="0"/>
            <a:stretch>
              <a:fillRect/>
            </a:stretch>
          </p:blipFill>
          <p:spPr>
            <a:xfrm flipH="false" flipV="false">
              <a:off x="0" y="0"/>
              <a:ext cx="5336387" cy="7020926"/>
            </a:xfrm>
            <a:prstGeom prst="rect">
              <a:avLst/>
            </a:prstGeom>
          </p:spPr>
        </p:pic>
      </p:grpSp>
      <p:sp>
        <p:nvSpPr>
          <p:cNvPr name="TextBox 17" id="17"/>
          <p:cNvSpPr txBox="true"/>
          <p:nvPr/>
        </p:nvSpPr>
        <p:spPr>
          <a:xfrm rot="0">
            <a:off x="10753470" y="1235993"/>
            <a:ext cx="5608462" cy="1609725"/>
          </a:xfrm>
          <a:prstGeom prst="rect">
            <a:avLst/>
          </a:prstGeom>
        </p:spPr>
        <p:txBody>
          <a:bodyPr anchor="t" rtlCol="false" tIns="0" lIns="0" bIns="0" rIns="0">
            <a:spAutoFit/>
          </a:bodyPr>
          <a:lstStyle/>
          <a:p>
            <a:pPr algn="l">
              <a:lnSpc>
                <a:spcPts val="6299"/>
              </a:lnSpc>
            </a:pPr>
            <a:r>
              <a:rPr lang="en-US" sz="5999">
                <a:solidFill>
                  <a:srgbClr val="171616"/>
                </a:solidFill>
                <a:latin typeface="Raleway"/>
                <a:ea typeface="Raleway"/>
                <a:cs typeface="Raleway"/>
                <a:sym typeface="Raleway"/>
              </a:rPr>
              <a:t>Christ to the Villages</a:t>
            </a:r>
          </a:p>
        </p:txBody>
      </p:sp>
      <p:sp>
        <p:nvSpPr>
          <p:cNvPr name="TextBox 18" id="18"/>
          <p:cNvSpPr txBox="true"/>
          <p:nvPr/>
        </p:nvSpPr>
        <p:spPr>
          <a:xfrm rot="0">
            <a:off x="10753470" y="3436267"/>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Leader: </a:t>
            </a:r>
            <a:r>
              <a:rPr lang="en-US" sz="1999">
                <a:solidFill>
                  <a:srgbClr val="171616"/>
                </a:solidFill>
                <a:latin typeface="Open Sans"/>
                <a:ea typeface="Open Sans"/>
                <a:cs typeface="Open Sans"/>
                <a:sym typeface="Open Sans"/>
              </a:rPr>
              <a:t>Matthew Oladele</a:t>
            </a:r>
          </a:p>
        </p:txBody>
      </p:sp>
      <p:sp>
        <p:nvSpPr>
          <p:cNvPr name="TextBox 19" id="19"/>
          <p:cNvSpPr txBox="true"/>
          <p:nvPr/>
        </p:nvSpPr>
        <p:spPr>
          <a:xfrm rot="0">
            <a:off x="10753470" y="8043897"/>
            <a:ext cx="5951111" cy="1092835"/>
          </a:xfrm>
          <a:prstGeom prst="rect">
            <a:avLst/>
          </a:prstGeom>
        </p:spPr>
        <p:txBody>
          <a:bodyPr anchor="t" rtlCol="false" tIns="0" lIns="0" bIns="0" rIns="0">
            <a:spAutoFit/>
          </a:bodyPr>
          <a:lstStyle/>
          <a:p>
            <a:pPr algn="l">
              <a:lnSpc>
                <a:spcPts val="2239"/>
              </a:lnSpc>
              <a:spcBef>
                <a:spcPct val="0"/>
              </a:spcBef>
            </a:pPr>
            <a:r>
              <a:rPr lang="en-US" sz="1599">
                <a:solidFill>
                  <a:srgbClr val="171616"/>
                </a:solidFill>
                <a:latin typeface="Open Sans"/>
                <a:ea typeface="Open Sans"/>
                <a:cs typeface="Open Sans"/>
                <a:sym typeface="Open Sans"/>
              </a:rPr>
              <a:t>Please pray for total peace across Kwara State, their ability to afford fuel and transport as costs skyrocket, and the successful expansion of their solar electricity project to provide more reliable power and water pumping.</a:t>
            </a:r>
          </a:p>
        </p:txBody>
      </p:sp>
      <p:sp>
        <p:nvSpPr>
          <p:cNvPr name="TextBox 20" id="20"/>
          <p:cNvSpPr txBox="true"/>
          <p:nvPr/>
        </p:nvSpPr>
        <p:spPr>
          <a:xfrm rot="0">
            <a:off x="10753470" y="4364072"/>
            <a:ext cx="5951111" cy="3159125"/>
          </a:xfrm>
          <a:prstGeom prst="rect">
            <a:avLst/>
          </a:prstGeom>
        </p:spPr>
        <p:txBody>
          <a:bodyPr anchor="t" rtlCol="false" tIns="0" lIns="0" bIns="0" rIns="0">
            <a:spAutoFit/>
          </a:bodyPr>
          <a:lstStyle/>
          <a:p>
            <a:pPr algn="l">
              <a:lnSpc>
                <a:spcPts val="2799"/>
              </a:lnSpc>
            </a:pPr>
            <a:r>
              <a:rPr lang="en-US" sz="1999" b="true">
                <a:solidFill>
                  <a:srgbClr val="171616"/>
                </a:solidFill>
                <a:latin typeface="Open Sans Bold"/>
                <a:ea typeface="Open Sans Bold"/>
                <a:cs typeface="Open Sans Bold"/>
                <a:sym typeface="Open Sans Bold"/>
              </a:rPr>
              <a:t>Did you know?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Christ to the Villages believes in a deeply personal approach focused on individual connection, dedicated attention, and relationship building.</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Following security-related disruptions and mandatory postponements last year, the operations of their nursery school, primary school, and college have resumed.</a:t>
            </a:r>
          </a:p>
        </p:txBody>
      </p:sp>
      <p:sp>
        <p:nvSpPr>
          <p:cNvPr name="TextBox 21" id="21"/>
          <p:cNvSpPr txBox="true"/>
          <p:nvPr/>
        </p:nvSpPr>
        <p:spPr>
          <a:xfrm rot="0">
            <a:off x="10753470" y="7647022"/>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Prayer Request:</a:t>
            </a:r>
          </a:p>
        </p:txBody>
      </p:sp>
      <p:sp>
        <p:nvSpPr>
          <p:cNvPr name="TextBox 22" id="22"/>
          <p:cNvSpPr txBox="true"/>
          <p:nvPr/>
        </p:nvSpPr>
        <p:spPr>
          <a:xfrm rot="0">
            <a:off x="10753470" y="3900521"/>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Location: </a:t>
            </a:r>
            <a:r>
              <a:rPr lang="en-US" sz="1999">
                <a:solidFill>
                  <a:srgbClr val="171616"/>
                </a:solidFill>
                <a:latin typeface="Open Sans"/>
                <a:ea typeface="Open Sans"/>
                <a:cs typeface="Open Sans"/>
                <a:sym typeface="Open Sans"/>
              </a:rPr>
              <a:t>Nigeria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977412" y="1028700"/>
            <a:ext cx="3846363" cy="6824964"/>
            <a:chOff x="0" y="0"/>
            <a:chExt cx="5128485" cy="9099952"/>
          </a:xfrm>
        </p:grpSpPr>
        <p:pic>
          <p:nvPicPr>
            <p:cNvPr name="Picture 14" id="14"/>
            <p:cNvPicPr>
              <a:picLocks noChangeAspect="true"/>
            </p:cNvPicPr>
            <p:nvPr/>
          </p:nvPicPr>
          <p:blipFill>
            <a:blip r:embed="rId2"/>
            <a:srcRect l="18740" t="11253" r="18740" b="0"/>
            <a:stretch>
              <a:fillRect/>
            </a:stretch>
          </p:blipFill>
          <p:spPr>
            <a:xfrm flipH="false" flipV="false">
              <a:off x="0" y="0"/>
              <a:ext cx="5128485" cy="9099952"/>
            </a:xfrm>
            <a:prstGeom prst="rect">
              <a:avLst/>
            </a:prstGeom>
          </p:spPr>
        </p:pic>
      </p:grpSp>
      <p:grpSp>
        <p:nvGrpSpPr>
          <p:cNvPr name="Group 15" id="15"/>
          <p:cNvGrpSpPr/>
          <p:nvPr/>
        </p:nvGrpSpPr>
        <p:grpSpPr>
          <a:xfrm rot="0">
            <a:off x="5297637" y="5038153"/>
            <a:ext cx="3978032" cy="5248847"/>
            <a:chOff x="0" y="0"/>
            <a:chExt cx="5304043" cy="6998462"/>
          </a:xfrm>
        </p:grpSpPr>
        <p:pic>
          <p:nvPicPr>
            <p:cNvPr name="Picture 16" id="16"/>
            <p:cNvPicPr>
              <a:picLocks noChangeAspect="true"/>
            </p:cNvPicPr>
            <p:nvPr/>
          </p:nvPicPr>
          <p:blipFill>
            <a:blip r:embed="rId3"/>
            <a:srcRect l="28261" t="0" r="15268" b="0"/>
            <a:stretch>
              <a:fillRect/>
            </a:stretch>
          </p:blipFill>
          <p:spPr>
            <a:xfrm flipH="false" flipV="false">
              <a:off x="0" y="0"/>
              <a:ext cx="5304043" cy="6998462"/>
            </a:xfrm>
            <a:prstGeom prst="rect">
              <a:avLst/>
            </a:prstGeom>
          </p:spPr>
        </p:pic>
      </p:grpSp>
      <p:sp>
        <p:nvSpPr>
          <p:cNvPr name="TextBox 17" id="17"/>
          <p:cNvSpPr txBox="true"/>
          <p:nvPr/>
        </p:nvSpPr>
        <p:spPr>
          <a:xfrm rot="0">
            <a:off x="10730278" y="727737"/>
            <a:ext cx="5608462" cy="3088004"/>
          </a:xfrm>
          <a:prstGeom prst="rect">
            <a:avLst/>
          </a:prstGeom>
        </p:spPr>
        <p:txBody>
          <a:bodyPr anchor="t" rtlCol="false" tIns="0" lIns="0" bIns="0" rIns="0">
            <a:spAutoFit/>
          </a:bodyPr>
          <a:lstStyle/>
          <a:p>
            <a:pPr algn="l">
              <a:lnSpc>
                <a:spcPts val="6059"/>
              </a:lnSpc>
            </a:pPr>
            <a:r>
              <a:rPr lang="en-US" sz="5999">
                <a:solidFill>
                  <a:srgbClr val="171616"/>
                </a:solidFill>
                <a:latin typeface="Raleway"/>
                <a:ea typeface="Raleway"/>
                <a:cs typeface="Raleway"/>
                <a:sym typeface="Raleway"/>
              </a:rPr>
              <a:t>Educational Concerns for Hunger Organization</a:t>
            </a:r>
          </a:p>
        </p:txBody>
      </p:sp>
      <p:sp>
        <p:nvSpPr>
          <p:cNvPr name="TextBox 18" id="18"/>
          <p:cNvSpPr txBox="true"/>
          <p:nvPr/>
        </p:nvSpPr>
        <p:spPr>
          <a:xfrm rot="0">
            <a:off x="10730278" y="4051929"/>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Leader: </a:t>
            </a:r>
            <a:r>
              <a:rPr lang="en-US" sz="1999">
                <a:solidFill>
                  <a:srgbClr val="171616"/>
                </a:solidFill>
                <a:latin typeface="Open Sans"/>
                <a:ea typeface="Open Sans"/>
                <a:cs typeface="Open Sans"/>
                <a:sym typeface="Open Sans"/>
              </a:rPr>
              <a:t>Abram Bicksler</a:t>
            </a:r>
          </a:p>
        </p:txBody>
      </p:sp>
      <p:sp>
        <p:nvSpPr>
          <p:cNvPr name="TextBox 19" id="19"/>
          <p:cNvSpPr txBox="true"/>
          <p:nvPr/>
        </p:nvSpPr>
        <p:spPr>
          <a:xfrm rot="0">
            <a:off x="10730278" y="8307134"/>
            <a:ext cx="5951111" cy="1369060"/>
          </a:xfrm>
          <a:prstGeom prst="rect">
            <a:avLst/>
          </a:prstGeom>
        </p:spPr>
        <p:txBody>
          <a:bodyPr anchor="t" rtlCol="false" tIns="0" lIns="0" bIns="0" rIns="0">
            <a:spAutoFit/>
          </a:bodyPr>
          <a:lstStyle/>
          <a:p>
            <a:pPr algn="l">
              <a:lnSpc>
                <a:spcPts val="2239"/>
              </a:lnSpc>
              <a:spcBef>
                <a:spcPct val="0"/>
              </a:spcBef>
            </a:pPr>
            <a:r>
              <a:rPr lang="en-US" sz="1599">
                <a:solidFill>
                  <a:srgbClr val="171616"/>
                </a:solidFill>
                <a:latin typeface="Open Sans"/>
                <a:ea typeface="Open Sans"/>
                <a:cs typeface="Open Sans"/>
                <a:sym typeface="Open Sans"/>
              </a:rPr>
              <a:t>Please pray for the success of ECHO’s </a:t>
            </a:r>
            <a:r>
              <a:rPr lang="en-US" sz="1599" i="true">
                <a:solidFill>
                  <a:srgbClr val="171616"/>
                </a:solidFill>
                <a:latin typeface="Open Sans Italics"/>
                <a:ea typeface="Open Sans Italics"/>
                <a:cs typeface="Open Sans Italics"/>
                <a:sym typeface="Open Sans Italics"/>
              </a:rPr>
              <a:t>Fully Forward Together </a:t>
            </a:r>
            <a:r>
              <a:rPr lang="en-US" sz="1599">
                <a:solidFill>
                  <a:srgbClr val="171616"/>
                </a:solidFill>
                <a:latin typeface="Open Sans"/>
                <a:ea typeface="Open Sans"/>
                <a:cs typeface="Open Sans"/>
                <a:sym typeface="Open Sans"/>
              </a:rPr>
              <a:t>global initiative, advancing their 2024–2029 Strategic Framework to strengthen local leaders, restore food systems, and partner with the global church to reduce hunger and improve lives.</a:t>
            </a:r>
          </a:p>
        </p:txBody>
      </p:sp>
      <p:sp>
        <p:nvSpPr>
          <p:cNvPr name="TextBox 20" id="20"/>
          <p:cNvSpPr txBox="true"/>
          <p:nvPr/>
        </p:nvSpPr>
        <p:spPr>
          <a:xfrm rot="0">
            <a:off x="10730278" y="4979733"/>
            <a:ext cx="5951111" cy="2806700"/>
          </a:xfrm>
          <a:prstGeom prst="rect">
            <a:avLst/>
          </a:prstGeom>
        </p:spPr>
        <p:txBody>
          <a:bodyPr anchor="t" rtlCol="false" tIns="0" lIns="0" bIns="0" rIns="0">
            <a:spAutoFit/>
          </a:bodyPr>
          <a:lstStyle/>
          <a:p>
            <a:pPr algn="l">
              <a:lnSpc>
                <a:spcPts val="2799"/>
              </a:lnSpc>
            </a:pPr>
            <a:r>
              <a:rPr lang="en-US" sz="1999" b="true">
                <a:solidFill>
                  <a:srgbClr val="171616"/>
                </a:solidFill>
                <a:latin typeface="Open Sans Bold"/>
                <a:ea typeface="Open Sans Bold"/>
                <a:cs typeface="Open Sans Bold"/>
                <a:sym typeface="Open Sans Bold"/>
              </a:rPr>
              <a:t>Did you know?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ECHO has impacted millions of lives by teaching small-scale, sustainable farming methods so families can provide for themselves and their communities.</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They distributed 11,998 seed packets last year and provided agricultural training to 6,530 people.</a:t>
            </a:r>
          </a:p>
        </p:txBody>
      </p:sp>
      <p:sp>
        <p:nvSpPr>
          <p:cNvPr name="TextBox 21" id="21"/>
          <p:cNvSpPr txBox="true"/>
          <p:nvPr/>
        </p:nvSpPr>
        <p:spPr>
          <a:xfrm rot="0">
            <a:off x="10730278" y="7910259"/>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Prayer Request:</a:t>
            </a:r>
          </a:p>
        </p:txBody>
      </p:sp>
      <p:sp>
        <p:nvSpPr>
          <p:cNvPr name="TextBox 22" id="22"/>
          <p:cNvSpPr txBox="true"/>
          <p:nvPr/>
        </p:nvSpPr>
        <p:spPr>
          <a:xfrm rot="0">
            <a:off x="10730278" y="4516183"/>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Location: </a:t>
            </a:r>
            <a:r>
              <a:rPr lang="en-US" sz="1999">
                <a:solidFill>
                  <a:srgbClr val="171616"/>
                </a:solidFill>
                <a:latin typeface="Open Sans"/>
                <a:ea typeface="Open Sans"/>
                <a:cs typeface="Open Sans"/>
                <a:sym typeface="Open Sans"/>
              </a:rPr>
              <a:t>Florida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977412" y="1028700"/>
            <a:ext cx="3846363" cy="6824964"/>
            <a:chOff x="0" y="0"/>
            <a:chExt cx="5128485" cy="9099952"/>
          </a:xfrm>
        </p:grpSpPr>
        <p:pic>
          <p:nvPicPr>
            <p:cNvPr name="Picture 14" id="14"/>
            <p:cNvPicPr>
              <a:picLocks noChangeAspect="true"/>
            </p:cNvPicPr>
            <p:nvPr/>
          </p:nvPicPr>
          <p:blipFill>
            <a:blip r:embed="rId2"/>
            <a:srcRect l="18024" t="0" r="18024" b="0"/>
            <a:stretch>
              <a:fillRect/>
            </a:stretch>
          </p:blipFill>
          <p:spPr>
            <a:xfrm flipH="false" flipV="false">
              <a:off x="0" y="0"/>
              <a:ext cx="5128485" cy="9099952"/>
            </a:xfrm>
            <a:prstGeom prst="rect">
              <a:avLst/>
            </a:prstGeom>
          </p:spPr>
        </p:pic>
      </p:grpSp>
      <p:grpSp>
        <p:nvGrpSpPr>
          <p:cNvPr name="Group 15" id="15"/>
          <p:cNvGrpSpPr/>
          <p:nvPr/>
        </p:nvGrpSpPr>
        <p:grpSpPr>
          <a:xfrm rot="0">
            <a:off x="5297637" y="5038153"/>
            <a:ext cx="3978032" cy="5248847"/>
            <a:chOff x="0" y="0"/>
            <a:chExt cx="5304043" cy="6998462"/>
          </a:xfrm>
        </p:grpSpPr>
        <p:pic>
          <p:nvPicPr>
            <p:cNvPr name="Picture 16" id="16"/>
            <p:cNvPicPr>
              <a:picLocks noChangeAspect="true"/>
            </p:cNvPicPr>
            <p:nvPr/>
          </p:nvPicPr>
          <p:blipFill>
            <a:blip r:embed="rId3"/>
            <a:srcRect l="0" t="5963" r="0" b="5963"/>
            <a:stretch>
              <a:fillRect/>
            </a:stretch>
          </p:blipFill>
          <p:spPr>
            <a:xfrm flipH="false" flipV="false">
              <a:off x="0" y="0"/>
              <a:ext cx="5304043" cy="6998462"/>
            </a:xfrm>
            <a:prstGeom prst="rect">
              <a:avLst/>
            </a:prstGeom>
          </p:spPr>
        </p:pic>
      </p:grpSp>
      <p:sp>
        <p:nvSpPr>
          <p:cNvPr name="TextBox 17" id="17"/>
          <p:cNvSpPr txBox="true"/>
          <p:nvPr/>
        </p:nvSpPr>
        <p:spPr>
          <a:xfrm rot="0">
            <a:off x="10663452" y="1945320"/>
            <a:ext cx="5608462" cy="802004"/>
          </a:xfrm>
          <a:prstGeom prst="rect">
            <a:avLst/>
          </a:prstGeom>
        </p:spPr>
        <p:txBody>
          <a:bodyPr anchor="t" rtlCol="false" tIns="0" lIns="0" bIns="0" rIns="0">
            <a:spAutoFit/>
          </a:bodyPr>
          <a:lstStyle/>
          <a:p>
            <a:pPr algn="l">
              <a:lnSpc>
                <a:spcPts val="6059"/>
              </a:lnSpc>
            </a:pPr>
            <a:r>
              <a:rPr lang="en-US" sz="5999">
                <a:solidFill>
                  <a:srgbClr val="171616"/>
                </a:solidFill>
                <a:latin typeface="Raleway"/>
                <a:ea typeface="Raleway"/>
                <a:cs typeface="Raleway"/>
                <a:sym typeface="Raleway"/>
              </a:rPr>
              <a:t>Fishers of Men</a:t>
            </a:r>
          </a:p>
        </p:txBody>
      </p:sp>
      <p:sp>
        <p:nvSpPr>
          <p:cNvPr name="TextBox 18" id="18"/>
          <p:cNvSpPr txBox="true"/>
          <p:nvPr/>
        </p:nvSpPr>
        <p:spPr>
          <a:xfrm rot="0">
            <a:off x="10663452" y="3356924"/>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Leader: </a:t>
            </a:r>
            <a:r>
              <a:rPr lang="en-US" sz="1999">
                <a:solidFill>
                  <a:srgbClr val="171616"/>
                </a:solidFill>
                <a:latin typeface="Open Sans"/>
                <a:ea typeface="Open Sans"/>
                <a:cs typeface="Open Sans"/>
                <a:sym typeface="Open Sans"/>
              </a:rPr>
              <a:t>Julie Claassen</a:t>
            </a:r>
          </a:p>
        </p:txBody>
      </p:sp>
      <p:sp>
        <p:nvSpPr>
          <p:cNvPr name="TextBox 19" id="19"/>
          <p:cNvSpPr txBox="true"/>
          <p:nvPr/>
        </p:nvSpPr>
        <p:spPr>
          <a:xfrm rot="0">
            <a:off x="10663452" y="7292959"/>
            <a:ext cx="5951111" cy="1092835"/>
          </a:xfrm>
          <a:prstGeom prst="rect">
            <a:avLst/>
          </a:prstGeom>
        </p:spPr>
        <p:txBody>
          <a:bodyPr anchor="t" rtlCol="false" tIns="0" lIns="0" bIns="0" rIns="0">
            <a:spAutoFit/>
          </a:bodyPr>
          <a:lstStyle/>
          <a:p>
            <a:pPr algn="l">
              <a:lnSpc>
                <a:spcPts val="2239"/>
              </a:lnSpc>
              <a:spcBef>
                <a:spcPct val="0"/>
              </a:spcBef>
            </a:pPr>
            <a:r>
              <a:rPr lang="en-US" sz="1599">
                <a:solidFill>
                  <a:srgbClr val="171616"/>
                </a:solidFill>
                <a:latin typeface="Open Sans"/>
                <a:ea typeface="Open Sans"/>
                <a:cs typeface="Open Sans"/>
                <a:sym typeface="Open Sans"/>
              </a:rPr>
              <a:t>Please pray for Fishers of Men’s Mending Nets ministry - a developing program aimed at strengthening pastors spiritually and emotionally, enabling them to be more effective in their ministry. </a:t>
            </a:r>
          </a:p>
        </p:txBody>
      </p:sp>
      <p:sp>
        <p:nvSpPr>
          <p:cNvPr name="TextBox 20" id="20"/>
          <p:cNvSpPr txBox="true"/>
          <p:nvPr/>
        </p:nvSpPr>
        <p:spPr>
          <a:xfrm rot="0">
            <a:off x="10663452" y="4284728"/>
            <a:ext cx="5951111" cy="2454275"/>
          </a:xfrm>
          <a:prstGeom prst="rect">
            <a:avLst/>
          </a:prstGeom>
        </p:spPr>
        <p:txBody>
          <a:bodyPr anchor="t" rtlCol="false" tIns="0" lIns="0" bIns="0" rIns="0">
            <a:spAutoFit/>
          </a:bodyPr>
          <a:lstStyle/>
          <a:p>
            <a:pPr algn="l">
              <a:lnSpc>
                <a:spcPts val="2799"/>
              </a:lnSpc>
            </a:pPr>
            <a:r>
              <a:rPr lang="en-US" sz="1999" b="true">
                <a:solidFill>
                  <a:srgbClr val="171616"/>
                </a:solidFill>
                <a:latin typeface="Open Sans Bold"/>
                <a:ea typeface="Open Sans Bold"/>
                <a:cs typeface="Open Sans Bold"/>
                <a:sym typeface="Open Sans Bold"/>
              </a:rPr>
              <a:t>Did you know?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During their March Evangelistic Medical Mission Caravan, Fishers of Men was able to provide medical services to 382 people.</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Their Refuge Ranch, located in central Mexico, provides a new home and forever family for children in need of love and care.</a:t>
            </a:r>
          </a:p>
        </p:txBody>
      </p:sp>
      <p:sp>
        <p:nvSpPr>
          <p:cNvPr name="TextBox 21" id="21"/>
          <p:cNvSpPr txBox="true"/>
          <p:nvPr/>
        </p:nvSpPr>
        <p:spPr>
          <a:xfrm rot="0">
            <a:off x="10663452" y="6862829"/>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Prayer Request:</a:t>
            </a:r>
          </a:p>
        </p:txBody>
      </p:sp>
      <p:sp>
        <p:nvSpPr>
          <p:cNvPr name="TextBox 22" id="22"/>
          <p:cNvSpPr txBox="true"/>
          <p:nvPr/>
        </p:nvSpPr>
        <p:spPr>
          <a:xfrm rot="0">
            <a:off x="10663452" y="3821178"/>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Location: </a:t>
            </a:r>
            <a:r>
              <a:rPr lang="en-US" sz="1999">
                <a:solidFill>
                  <a:srgbClr val="171616"/>
                </a:solidFill>
                <a:latin typeface="Open Sans"/>
                <a:ea typeface="Open Sans"/>
                <a:cs typeface="Open Sans"/>
                <a:sym typeface="Open Sans"/>
              </a:rPr>
              <a:t>Mexico</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DDD0BC"/>
        </a:solidFill>
      </p:bgPr>
    </p:bg>
    <p:spTree>
      <p:nvGrpSpPr>
        <p:cNvPr id="1" name=""/>
        <p:cNvGrpSpPr/>
        <p:nvPr/>
      </p:nvGrpSpPr>
      <p:grpSpPr>
        <a:xfrm>
          <a:off x="0" y="0"/>
          <a:ext cx="0" cy="0"/>
          <a:chOff x="0" y="0"/>
          <a:chExt cx="0" cy="0"/>
        </a:xfrm>
      </p:grpSpPr>
      <p:grpSp>
        <p:nvGrpSpPr>
          <p:cNvPr name="Group 2" id="2"/>
          <p:cNvGrpSpPr/>
          <p:nvPr/>
        </p:nvGrpSpPr>
        <p:grpSpPr>
          <a:xfrm rot="0">
            <a:off x="-1835500" y="-542"/>
            <a:ext cx="9472186" cy="10288083"/>
            <a:chOff x="0" y="0"/>
            <a:chExt cx="12629581" cy="13717444"/>
          </a:xfrm>
        </p:grpSpPr>
        <p:sp>
          <p:nvSpPr>
            <p:cNvPr name="AutoShape 3" id="3"/>
            <p:cNvSpPr/>
            <p:nvPr/>
          </p:nvSpPr>
          <p:spPr>
            <a:xfrm flipV="true">
              <a:off x="28729" y="13799"/>
              <a:ext cx="6575323" cy="13689846"/>
            </a:xfrm>
            <a:prstGeom prst="line">
              <a:avLst/>
            </a:prstGeom>
            <a:ln cap="flat" w="63743">
              <a:solidFill>
                <a:srgbClr val="FFFFFF"/>
              </a:solidFill>
              <a:prstDash val="solid"/>
              <a:headEnd type="none" len="sm" w="sm"/>
              <a:tailEnd type="none" len="sm" w="sm"/>
            </a:ln>
          </p:spPr>
        </p:sp>
        <p:sp>
          <p:nvSpPr>
            <p:cNvPr name="AutoShape 4" id="4"/>
            <p:cNvSpPr/>
            <p:nvPr/>
          </p:nvSpPr>
          <p:spPr>
            <a:xfrm flipV="true">
              <a:off x="695040" y="13799"/>
              <a:ext cx="6575323" cy="13689846"/>
            </a:xfrm>
            <a:prstGeom prst="line">
              <a:avLst/>
            </a:prstGeom>
            <a:ln cap="flat" w="63743">
              <a:solidFill>
                <a:srgbClr val="FFFFFF"/>
              </a:solidFill>
              <a:prstDash val="solid"/>
              <a:headEnd type="none" len="sm" w="sm"/>
              <a:tailEnd type="none" len="sm" w="sm"/>
            </a:ln>
          </p:spPr>
        </p:sp>
        <p:sp>
          <p:nvSpPr>
            <p:cNvPr name="AutoShape 5" id="5"/>
            <p:cNvSpPr/>
            <p:nvPr/>
          </p:nvSpPr>
          <p:spPr>
            <a:xfrm flipV="true">
              <a:off x="1361351" y="13799"/>
              <a:ext cx="6575323" cy="13689846"/>
            </a:xfrm>
            <a:prstGeom prst="line">
              <a:avLst/>
            </a:prstGeom>
            <a:ln cap="flat" w="63743">
              <a:solidFill>
                <a:srgbClr val="FFFFFF"/>
              </a:solidFill>
              <a:prstDash val="solid"/>
              <a:headEnd type="none" len="sm" w="sm"/>
              <a:tailEnd type="none" len="sm" w="sm"/>
            </a:ln>
          </p:spPr>
        </p:sp>
        <p:sp>
          <p:nvSpPr>
            <p:cNvPr name="AutoShape 6" id="6"/>
            <p:cNvSpPr/>
            <p:nvPr/>
          </p:nvSpPr>
          <p:spPr>
            <a:xfrm flipV="true">
              <a:off x="2027662" y="13799"/>
              <a:ext cx="6575323" cy="13689846"/>
            </a:xfrm>
            <a:prstGeom prst="line">
              <a:avLst/>
            </a:prstGeom>
            <a:ln cap="flat" w="63743">
              <a:solidFill>
                <a:srgbClr val="FFFFFF"/>
              </a:solidFill>
              <a:prstDash val="solid"/>
              <a:headEnd type="none" len="sm" w="sm"/>
              <a:tailEnd type="none" len="sm" w="sm"/>
            </a:ln>
          </p:spPr>
        </p:sp>
        <p:sp>
          <p:nvSpPr>
            <p:cNvPr name="AutoShape 7" id="7"/>
            <p:cNvSpPr/>
            <p:nvPr/>
          </p:nvSpPr>
          <p:spPr>
            <a:xfrm flipV="true">
              <a:off x="2693973" y="13799"/>
              <a:ext cx="6575323" cy="13689846"/>
            </a:xfrm>
            <a:prstGeom prst="line">
              <a:avLst/>
            </a:prstGeom>
            <a:ln cap="flat" w="63743">
              <a:solidFill>
                <a:srgbClr val="FFFFFF"/>
              </a:solidFill>
              <a:prstDash val="solid"/>
              <a:headEnd type="none" len="sm" w="sm"/>
              <a:tailEnd type="none" len="sm" w="sm"/>
            </a:ln>
          </p:spPr>
        </p:sp>
        <p:sp>
          <p:nvSpPr>
            <p:cNvPr name="AutoShape 8" id="8"/>
            <p:cNvSpPr/>
            <p:nvPr/>
          </p:nvSpPr>
          <p:spPr>
            <a:xfrm flipV="true">
              <a:off x="3360284" y="13799"/>
              <a:ext cx="6575323" cy="13689846"/>
            </a:xfrm>
            <a:prstGeom prst="line">
              <a:avLst/>
            </a:prstGeom>
            <a:ln cap="flat" w="63743">
              <a:solidFill>
                <a:srgbClr val="FFFFFF"/>
              </a:solidFill>
              <a:prstDash val="solid"/>
              <a:headEnd type="none" len="sm" w="sm"/>
              <a:tailEnd type="none" len="sm" w="sm"/>
            </a:ln>
          </p:spPr>
        </p:sp>
        <p:sp>
          <p:nvSpPr>
            <p:cNvPr name="AutoShape 9" id="9"/>
            <p:cNvSpPr/>
            <p:nvPr/>
          </p:nvSpPr>
          <p:spPr>
            <a:xfrm flipV="true">
              <a:off x="4026595" y="13799"/>
              <a:ext cx="6575323" cy="13689846"/>
            </a:xfrm>
            <a:prstGeom prst="line">
              <a:avLst/>
            </a:prstGeom>
            <a:ln cap="flat" w="63743">
              <a:solidFill>
                <a:srgbClr val="FFFFFF"/>
              </a:solidFill>
              <a:prstDash val="solid"/>
              <a:headEnd type="none" len="sm" w="sm"/>
              <a:tailEnd type="none" len="sm" w="sm"/>
            </a:ln>
          </p:spPr>
        </p:sp>
        <p:sp>
          <p:nvSpPr>
            <p:cNvPr name="AutoShape 10" id="10"/>
            <p:cNvSpPr/>
            <p:nvPr/>
          </p:nvSpPr>
          <p:spPr>
            <a:xfrm flipV="true">
              <a:off x="4692906" y="13799"/>
              <a:ext cx="6575323" cy="13689846"/>
            </a:xfrm>
            <a:prstGeom prst="line">
              <a:avLst/>
            </a:prstGeom>
            <a:ln cap="flat" w="63743">
              <a:solidFill>
                <a:srgbClr val="FFFFFF"/>
              </a:solidFill>
              <a:prstDash val="solid"/>
              <a:headEnd type="none" len="sm" w="sm"/>
              <a:tailEnd type="none" len="sm" w="sm"/>
            </a:ln>
          </p:spPr>
        </p:sp>
        <p:sp>
          <p:nvSpPr>
            <p:cNvPr name="AutoShape 11" id="11"/>
            <p:cNvSpPr/>
            <p:nvPr/>
          </p:nvSpPr>
          <p:spPr>
            <a:xfrm flipV="true">
              <a:off x="5359217" y="13799"/>
              <a:ext cx="6575323" cy="13689846"/>
            </a:xfrm>
            <a:prstGeom prst="line">
              <a:avLst/>
            </a:prstGeom>
            <a:ln cap="flat" w="63743">
              <a:solidFill>
                <a:srgbClr val="FFFFFF"/>
              </a:solidFill>
              <a:prstDash val="solid"/>
              <a:headEnd type="none" len="sm" w="sm"/>
              <a:tailEnd type="none" len="sm" w="sm"/>
            </a:ln>
          </p:spPr>
        </p:sp>
        <p:sp>
          <p:nvSpPr>
            <p:cNvPr name="AutoShape 12" id="12"/>
            <p:cNvSpPr/>
            <p:nvPr/>
          </p:nvSpPr>
          <p:spPr>
            <a:xfrm flipV="true">
              <a:off x="6025528" y="13799"/>
              <a:ext cx="6575323" cy="13689846"/>
            </a:xfrm>
            <a:prstGeom prst="line">
              <a:avLst/>
            </a:prstGeom>
            <a:ln cap="flat" w="63743">
              <a:solidFill>
                <a:srgbClr val="FFFFFF"/>
              </a:solidFill>
              <a:prstDash val="solid"/>
              <a:headEnd type="none" len="sm" w="sm"/>
              <a:tailEnd type="none" len="sm" w="sm"/>
            </a:ln>
          </p:spPr>
        </p:sp>
      </p:grpSp>
      <p:grpSp>
        <p:nvGrpSpPr>
          <p:cNvPr name="Group 13" id="13"/>
          <p:cNvGrpSpPr/>
          <p:nvPr/>
        </p:nvGrpSpPr>
        <p:grpSpPr>
          <a:xfrm rot="0">
            <a:off x="977412" y="1028700"/>
            <a:ext cx="3846363" cy="6824964"/>
            <a:chOff x="0" y="0"/>
            <a:chExt cx="5128485" cy="9099952"/>
          </a:xfrm>
        </p:grpSpPr>
        <p:pic>
          <p:nvPicPr>
            <p:cNvPr name="Picture 14" id="14"/>
            <p:cNvPicPr>
              <a:picLocks noChangeAspect="true"/>
            </p:cNvPicPr>
            <p:nvPr/>
          </p:nvPicPr>
          <p:blipFill>
            <a:blip r:embed="rId2"/>
            <a:srcRect l="37699" t="0" r="31287" b="0"/>
            <a:stretch>
              <a:fillRect/>
            </a:stretch>
          </p:blipFill>
          <p:spPr>
            <a:xfrm flipH="false" flipV="false">
              <a:off x="0" y="0"/>
              <a:ext cx="5128485" cy="9099952"/>
            </a:xfrm>
            <a:prstGeom prst="rect">
              <a:avLst/>
            </a:prstGeom>
          </p:spPr>
        </p:pic>
      </p:grpSp>
      <p:grpSp>
        <p:nvGrpSpPr>
          <p:cNvPr name="Group 15" id="15"/>
          <p:cNvGrpSpPr/>
          <p:nvPr/>
        </p:nvGrpSpPr>
        <p:grpSpPr>
          <a:xfrm rot="0">
            <a:off x="5297637" y="5038153"/>
            <a:ext cx="3978032" cy="5248847"/>
            <a:chOff x="0" y="0"/>
            <a:chExt cx="5304043" cy="6998462"/>
          </a:xfrm>
        </p:grpSpPr>
        <p:pic>
          <p:nvPicPr>
            <p:cNvPr name="Picture 16" id="16"/>
            <p:cNvPicPr>
              <a:picLocks noChangeAspect="true"/>
            </p:cNvPicPr>
            <p:nvPr/>
          </p:nvPicPr>
          <p:blipFill>
            <a:blip r:embed="rId3"/>
            <a:srcRect l="15010" t="0" r="15010" b="7666"/>
            <a:stretch>
              <a:fillRect/>
            </a:stretch>
          </p:blipFill>
          <p:spPr>
            <a:xfrm flipH="false" flipV="false">
              <a:off x="0" y="0"/>
              <a:ext cx="5304043" cy="6998462"/>
            </a:xfrm>
            <a:prstGeom prst="rect">
              <a:avLst/>
            </a:prstGeom>
          </p:spPr>
        </p:pic>
      </p:grpSp>
      <p:sp>
        <p:nvSpPr>
          <p:cNvPr name="TextBox 17" id="17"/>
          <p:cNvSpPr txBox="true"/>
          <p:nvPr/>
        </p:nvSpPr>
        <p:spPr>
          <a:xfrm rot="0">
            <a:off x="10640321" y="916975"/>
            <a:ext cx="5608462" cy="2326004"/>
          </a:xfrm>
          <a:prstGeom prst="rect">
            <a:avLst/>
          </a:prstGeom>
        </p:spPr>
        <p:txBody>
          <a:bodyPr anchor="t" rtlCol="false" tIns="0" lIns="0" bIns="0" rIns="0">
            <a:spAutoFit/>
          </a:bodyPr>
          <a:lstStyle/>
          <a:p>
            <a:pPr algn="l">
              <a:lnSpc>
                <a:spcPts val="6059"/>
              </a:lnSpc>
            </a:pPr>
            <a:r>
              <a:rPr lang="en-US" sz="5999">
                <a:solidFill>
                  <a:srgbClr val="171616"/>
                </a:solidFill>
                <a:latin typeface="Raleway"/>
                <a:ea typeface="Raleway"/>
                <a:cs typeface="Raleway"/>
                <a:sym typeface="Raleway"/>
              </a:rPr>
              <a:t>Happy Life Children’s Home</a:t>
            </a:r>
          </a:p>
        </p:txBody>
      </p:sp>
      <p:sp>
        <p:nvSpPr>
          <p:cNvPr name="TextBox 18" id="18"/>
          <p:cNvSpPr txBox="true"/>
          <p:nvPr/>
        </p:nvSpPr>
        <p:spPr>
          <a:xfrm rot="0">
            <a:off x="10640321" y="3680419"/>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Leader: </a:t>
            </a:r>
            <a:r>
              <a:rPr lang="en-US" sz="1999">
                <a:solidFill>
                  <a:srgbClr val="171616"/>
                </a:solidFill>
                <a:latin typeface="Open Sans"/>
                <a:ea typeface="Open Sans"/>
                <a:cs typeface="Open Sans"/>
                <a:sym typeface="Open Sans"/>
              </a:rPr>
              <a:t>Revs. Peter and Faith Ndungu</a:t>
            </a:r>
          </a:p>
        </p:txBody>
      </p:sp>
      <p:sp>
        <p:nvSpPr>
          <p:cNvPr name="TextBox 19" id="19"/>
          <p:cNvSpPr txBox="true"/>
          <p:nvPr/>
        </p:nvSpPr>
        <p:spPr>
          <a:xfrm rot="0">
            <a:off x="10640321" y="8268999"/>
            <a:ext cx="5951111" cy="1092835"/>
          </a:xfrm>
          <a:prstGeom prst="rect">
            <a:avLst/>
          </a:prstGeom>
        </p:spPr>
        <p:txBody>
          <a:bodyPr anchor="t" rtlCol="false" tIns="0" lIns="0" bIns="0" rIns="0">
            <a:spAutoFit/>
          </a:bodyPr>
          <a:lstStyle/>
          <a:p>
            <a:pPr algn="l">
              <a:lnSpc>
                <a:spcPts val="2239"/>
              </a:lnSpc>
              <a:spcBef>
                <a:spcPct val="0"/>
              </a:spcBef>
            </a:pPr>
            <a:r>
              <a:rPr lang="en-US" sz="1599">
                <a:solidFill>
                  <a:srgbClr val="171616"/>
                </a:solidFill>
                <a:latin typeface="Open Sans"/>
                <a:ea typeface="Open Sans"/>
                <a:cs typeface="Open Sans"/>
                <a:sym typeface="Open Sans"/>
              </a:rPr>
              <a:t>Please pray for the promise-filled futures of the multiple new children who have been taken into the care of Happy Life Children’s home in the last few months, as well as all the children who were already in their loving care. </a:t>
            </a:r>
          </a:p>
        </p:txBody>
      </p:sp>
      <p:sp>
        <p:nvSpPr>
          <p:cNvPr name="TextBox 20" id="20"/>
          <p:cNvSpPr txBox="true"/>
          <p:nvPr/>
        </p:nvSpPr>
        <p:spPr>
          <a:xfrm rot="0">
            <a:off x="10640321" y="4608223"/>
            <a:ext cx="5951111" cy="3159125"/>
          </a:xfrm>
          <a:prstGeom prst="rect">
            <a:avLst/>
          </a:prstGeom>
        </p:spPr>
        <p:txBody>
          <a:bodyPr anchor="t" rtlCol="false" tIns="0" lIns="0" bIns="0" rIns="0">
            <a:spAutoFit/>
          </a:bodyPr>
          <a:lstStyle/>
          <a:p>
            <a:pPr algn="l">
              <a:lnSpc>
                <a:spcPts val="2799"/>
              </a:lnSpc>
            </a:pPr>
            <a:r>
              <a:rPr lang="en-US" sz="1999" b="true">
                <a:solidFill>
                  <a:srgbClr val="171616"/>
                </a:solidFill>
                <a:latin typeface="Open Sans Bold"/>
                <a:ea typeface="Open Sans Bold"/>
                <a:cs typeface="Open Sans Bold"/>
                <a:sym typeface="Open Sans Bold"/>
              </a:rPr>
              <a:t>Did you know?</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Happy Life Mission gives hope to abandoned children by providing a loving home and the hope for adoption, supplying a quality education and job training, and offering quality holistic medical care. </a:t>
            </a:r>
          </a:p>
          <a:p>
            <a:pPr algn="l" marL="431797" indent="-215899" lvl="1">
              <a:lnSpc>
                <a:spcPts val="2799"/>
              </a:lnSpc>
              <a:buFont typeface="Arial"/>
              <a:buChar char="•"/>
            </a:pPr>
            <a:r>
              <a:rPr lang="en-US" sz="1999">
                <a:solidFill>
                  <a:srgbClr val="171616"/>
                </a:solidFill>
                <a:latin typeface="Open Sans"/>
                <a:ea typeface="Open Sans"/>
                <a:cs typeface="Open Sans"/>
                <a:sym typeface="Open Sans"/>
              </a:rPr>
              <a:t>Their mission hospital provides top-notch, 24-hour life-saving care to residents of Nairobi and its surrounding areas.</a:t>
            </a:r>
          </a:p>
        </p:txBody>
      </p:sp>
      <p:sp>
        <p:nvSpPr>
          <p:cNvPr name="TextBox 21" id="21"/>
          <p:cNvSpPr txBox="true"/>
          <p:nvPr/>
        </p:nvSpPr>
        <p:spPr>
          <a:xfrm rot="0">
            <a:off x="10640321" y="7891173"/>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Prayer Request:</a:t>
            </a:r>
          </a:p>
        </p:txBody>
      </p:sp>
      <p:sp>
        <p:nvSpPr>
          <p:cNvPr name="TextBox 22" id="22"/>
          <p:cNvSpPr txBox="true"/>
          <p:nvPr/>
        </p:nvSpPr>
        <p:spPr>
          <a:xfrm rot="0">
            <a:off x="10640321" y="4144673"/>
            <a:ext cx="5951111" cy="339725"/>
          </a:xfrm>
          <a:prstGeom prst="rect">
            <a:avLst/>
          </a:prstGeom>
        </p:spPr>
        <p:txBody>
          <a:bodyPr anchor="t" rtlCol="false" tIns="0" lIns="0" bIns="0" rIns="0">
            <a:spAutoFit/>
          </a:bodyPr>
          <a:lstStyle/>
          <a:p>
            <a:pPr algn="l">
              <a:lnSpc>
                <a:spcPts val="2799"/>
              </a:lnSpc>
              <a:spcBef>
                <a:spcPct val="0"/>
              </a:spcBef>
            </a:pPr>
            <a:r>
              <a:rPr lang="en-US" b="true" sz="1999">
                <a:solidFill>
                  <a:srgbClr val="171616"/>
                </a:solidFill>
                <a:latin typeface="Open Sans Bold"/>
                <a:ea typeface="Open Sans Bold"/>
                <a:cs typeface="Open Sans Bold"/>
                <a:sym typeface="Open Sans Bold"/>
              </a:rPr>
              <a:t>Location: </a:t>
            </a:r>
            <a:r>
              <a:rPr lang="en-US" sz="1999">
                <a:solidFill>
                  <a:srgbClr val="171616"/>
                </a:solidFill>
                <a:latin typeface="Open Sans"/>
                <a:ea typeface="Open Sans"/>
                <a:cs typeface="Open Sans"/>
                <a:sym typeface="Open Sans"/>
              </a:rPr>
              <a:t>Kenya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DAHF_6sHwsE</dc:identifier>
  <dcterms:modified xsi:type="dcterms:W3CDTF">2011-08-01T06:04:30Z</dcterms:modified>
  <cp:revision>1</cp:revision>
  <dc:title>NACCC Global Mission Partners</dc:title>
</cp:coreProperties>
</file>